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3" r:id="rId2"/>
    <p:sldId id="274" r:id="rId3"/>
    <p:sldId id="271" r:id="rId4"/>
    <p:sldId id="256" r:id="rId5"/>
    <p:sldId id="257" r:id="rId6"/>
    <p:sldId id="258" r:id="rId7"/>
    <p:sldId id="272" r:id="rId8"/>
    <p:sldId id="260" r:id="rId9"/>
    <p:sldId id="261" r:id="rId10"/>
    <p:sldId id="262" r:id="rId11"/>
    <p:sldId id="269" r:id="rId12"/>
    <p:sldId id="263" r:id="rId13"/>
    <p:sldId id="264" r:id="rId14"/>
    <p:sldId id="265" r:id="rId15"/>
    <p:sldId id="266" r:id="rId16"/>
    <p:sldId id="270" r:id="rId17"/>
    <p:sldId id="267" r:id="rId18"/>
    <p:sldId id="259"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E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812" autoAdjust="0"/>
  </p:normalViewPr>
  <p:slideViewPr>
    <p:cSldViewPr snapToGrid="0">
      <p:cViewPr varScale="1">
        <p:scale>
          <a:sx n="50" d="100"/>
          <a:sy n="50" d="100"/>
        </p:scale>
        <p:origin x="36" y="2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E4CA7-4C8D-4CB3-BC64-D3091E711FD5}" type="datetimeFigureOut">
              <a:rPr lang="en-GB" smtClean="0"/>
              <a:t>07/05/2018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E3884C-6F7A-4C2F-A3B3-44F311CABF4D}" type="slidenum">
              <a:rPr lang="en-GB" smtClean="0"/>
              <a:t>‹#›</a:t>
            </a:fld>
            <a:endParaRPr lang="en-GB"/>
          </a:p>
        </p:txBody>
      </p:sp>
    </p:spTree>
    <p:extLst>
      <p:ext uri="{BB962C8B-B14F-4D97-AF65-F5344CB8AC3E}">
        <p14:creationId xmlns:p14="http://schemas.microsoft.com/office/powerpoint/2010/main" val="1250041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Really hammer home the importance of taking on board the training delivered.</a:t>
            </a:r>
          </a:p>
        </p:txBody>
      </p:sp>
      <p:sp>
        <p:nvSpPr>
          <p:cNvPr id="4" name="Slide Number Placeholder 3"/>
          <p:cNvSpPr>
            <a:spLocks noGrp="1"/>
          </p:cNvSpPr>
          <p:nvPr>
            <p:ph type="sldNum" sz="quarter" idx="10"/>
          </p:nvPr>
        </p:nvSpPr>
        <p:spPr/>
        <p:txBody>
          <a:bodyPr/>
          <a:lstStyle/>
          <a:p>
            <a:fld id="{7CE3884C-6F7A-4C2F-A3B3-44F311CABF4D}" type="slidenum">
              <a:rPr lang="en-GB" smtClean="0"/>
              <a:t>3</a:t>
            </a:fld>
            <a:endParaRPr lang="en-GB"/>
          </a:p>
        </p:txBody>
      </p:sp>
    </p:spTree>
    <p:extLst>
      <p:ext uri="{BB962C8B-B14F-4D97-AF65-F5344CB8AC3E}">
        <p14:creationId xmlns:p14="http://schemas.microsoft.com/office/powerpoint/2010/main" val="2332923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are out on the hill, you cant realistically prevent a casualty from deteriorating further, they will get worse if you don’t get them to a hospital. This is the same for promoting their recovery, they need a hospital for this. You can however do your best to preserve a casualties life with decent first aid. Ask</a:t>
            </a:r>
            <a:r>
              <a:rPr lang="en-GB" baseline="0" dirty="0"/>
              <a:t> how we can preserve life – keep warm, call, be comfortable and wait (for help)</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4</a:t>
            </a:fld>
            <a:endParaRPr lang="en-GB"/>
          </a:p>
        </p:txBody>
      </p:sp>
    </p:spTree>
    <p:extLst>
      <p:ext uri="{BB962C8B-B14F-4D97-AF65-F5344CB8AC3E}">
        <p14:creationId xmlns:p14="http://schemas.microsoft.com/office/powerpoint/2010/main" val="291125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each point and it’s importance:</a:t>
            </a:r>
          </a:p>
          <a:p>
            <a:endParaRPr lang="en-GB" dirty="0"/>
          </a:p>
          <a:p>
            <a:r>
              <a:rPr lang="en-GB" dirty="0"/>
              <a:t>Danger – check your surroundings to make sure that you yourself don’t become a casualty. Priority = 1</a:t>
            </a:r>
            <a:r>
              <a:rPr lang="en-GB" baseline="30000" dirty="0"/>
              <a:t>st</a:t>
            </a:r>
            <a:r>
              <a:rPr lang="en-GB" dirty="0"/>
              <a:t> yourself, 2</a:t>
            </a:r>
            <a:r>
              <a:rPr lang="en-GB" baseline="30000" dirty="0"/>
              <a:t>nd</a:t>
            </a:r>
            <a:r>
              <a:rPr lang="en-GB" dirty="0"/>
              <a:t> your team, 3</a:t>
            </a:r>
            <a:r>
              <a:rPr lang="en-GB" baseline="30000" dirty="0"/>
              <a:t>rd</a:t>
            </a:r>
            <a:r>
              <a:rPr lang="en-GB" dirty="0"/>
              <a:t> the casualty.</a:t>
            </a:r>
          </a:p>
          <a:p>
            <a:endParaRPr lang="en-GB" dirty="0"/>
          </a:p>
          <a:p>
            <a:r>
              <a:rPr lang="en-GB" dirty="0"/>
              <a:t>Response – see how the casualty responds to you; AVPU. Alert, Voice, Pain and Unresponsive. A P or U on AVPU is serious and the casualty needs medical help immediately.</a:t>
            </a:r>
          </a:p>
          <a:p>
            <a:endParaRPr lang="en-GB" dirty="0"/>
          </a:p>
          <a:p>
            <a:r>
              <a:rPr lang="en-GB" dirty="0"/>
              <a:t>Shout – call for help (shout, phone, signal).</a:t>
            </a:r>
          </a:p>
          <a:p>
            <a:endParaRPr lang="en-GB" dirty="0"/>
          </a:p>
          <a:p>
            <a:r>
              <a:rPr lang="en-GB" dirty="0"/>
              <a:t>Airways – check for obvious obstructions and remove if you can (if epileptic take care as they</a:t>
            </a:r>
            <a:r>
              <a:rPr lang="en-GB" baseline="0" dirty="0"/>
              <a:t> can bite fingers). </a:t>
            </a:r>
          </a:p>
          <a:p>
            <a:endParaRPr lang="en-GB" baseline="0" dirty="0"/>
          </a:p>
          <a:p>
            <a:r>
              <a:rPr lang="en-GB" baseline="0" dirty="0"/>
              <a:t>Breathing – count the amount of chest rises in 20 seconds (times this number by 3), if it is less than </a:t>
            </a:r>
            <a:r>
              <a:rPr lang="en-GB" u="sng" baseline="0" dirty="0">
                <a:solidFill>
                  <a:srgbClr val="FF0000"/>
                </a:solidFill>
              </a:rPr>
              <a:t>8 breathes </a:t>
            </a:r>
            <a:r>
              <a:rPr lang="en-GB" baseline="0" dirty="0"/>
              <a:t>per minute then start CPR as they need assistance with breathing. </a:t>
            </a:r>
          </a:p>
          <a:p>
            <a:endParaRPr lang="en-GB" baseline="0" dirty="0"/>
          </a:p>
          <a:p>
            <a:r>
              <a:rPr lang="en-GB" baseline="0" dirty="0"/>
              <a:t>Circulation – Show them how to find a pulse (it’s a good idea to draw an X on the casualty when you find the pulse so you can easily go back to it). The pulse rate will vary as everyone is different; 60 to 80bpm is considered normal, however some peoples norm can be in the high 40’s! Anything lower than 45bpm (and they are looking unwell) is serious and CPR is needed!</a:t>
            </a:r>
          </a:p>
          <a:p>
            <a:endParaRPr lang="en-GB" baseline="0" dirty="0"/>
          </a:p>
          <a:p>
            <a:r>
              <a:rPr lang="en-GB" dirty="0"/>
              <a:t>While awaiting</a:t>
            </a:r>
            <a:r>
              <a:rPr lang="en-GB" baseline="0" dirty="0"/>
              <a:t> help and if not doing CPR keep going over ABC and record your findings to pass onto the ambulance service – it’s great if you can do this as it gives the crew a detailed insight into the casualties deterioration.</a:t>
            </a:r>
            <a:endParaRPr lang="en-GB" dirty="0"/>
          </a:p>
          <a:p>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5</a:t>
            </a:fld>
            <a:endParaRPr lang="en-GB"/>
          </a:p>
        </p:txBody>
      </p:sp>
    </p:spTree>
    <p:extLst>
      <p:ext uri="{BB962C8B-B14F-4D97-AF65-F5344CB8AC3E}">
        <p14:creationId xmlns:p14="http://schemas.microsoft.com/office/powerpoint/2010/main" val="308491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CPR video/do</a:t>
            </a:r>
            <a:r>
              <a:rPr lang="en-GB" baseline="0" dirty="0"/>
              <a:t> a demo. If you order the kit detailed below it comes with free demo videos.</a:t>
            </a:r>
          </a:p>
          <a:p>
            <a:endParaRPr lang="en-GB" baseline="0" dirty="0"/>
          </a:p>
          <a:p>
            <a:r>
              <a:rPr lang="en-GB" baseline="0" dirty="0"/>
              <a:t>Kits can be ordered for free to schools from: https://www.bhf.org.uk/heart-health/how-to-save-a-life/cpr-kits/cpr-training-for-schools</a:t>
            </a:r>
          </a:p>
          <a:p>
            <a:endParaRPr lang="en-GB" baseline="0" dirty="0"/>
          </a:p>
          <a:p>
            <a:r>
              <a:rPr lang="en-GB" baseline="0" dirty="0"/>
              <a:t>Get pupils to practice on </a:t>
            </a:r>
            <a:r>
              <a:rPr lang="en-GB" baseline="0" dirty="0" err="1"/>
              <a:t>ressusi</a:t>
            </a:r>
            <a:r>
              <a:rPr lang="en-GB" baseline="0" dirty="0"/>
              <a:t> </a:t>
            </a:r>
            <a:r>
              <a:rPr lang="en-GB" baseline="0" dirty="0" err="1"/>
              <a:t>annes</a:t>
            </a:r>
            <a:r>
              <a:rPr lang="en-GB" baseline="0" dirty="0"/>
              <a:t> (instruction on how to set these up are found in the Call Push Rescue kit).</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shouldn’t do CPR on a casualty</a:t>
            </a:r>
            <a:r>
              <a:rPr lang="en-GB" baseline="0" dirty="0"/>
              <a:t> with a catastrophic bleed, as you will just pump the blood out of the body faster! Stop the bleed first and then do CPR!</a:t>
            </a:r>
            <a:endParaRPr lang="en-GB" dirty="0"/>
          </a:p>
          <a:p>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6</a:t>
            </a:fld>
            <a:endParaRPr lang="en-GB"/>
          </a:p>
        </p:txBody>
      </p:sp>
    </p:spTree>
    <p:extLst>
      <p:ext uri="{BB962C8B-B14F-4D97-AF65-F5344CB8AC3E}">
        <p14:creationId xmlns:p14="http://schemas.microsoft.com/office/powerpoint/2010/main" val="3691383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Discuss Defib use. Used to shock the heart to stop working. Once stopped the heart will generally “reset” into a normal beating rhythm.</a:t>
            </a:r>
          </a:p>
          <a:p>
            <a:endParaRPr lang="en-GB" baseline="0" dirty="0"/>
          </a:p>
          <a:p>
            <a:r>
              <a:rPr lang="en-GB" baseline="0" dirty="0"/>
              <a:t>Click on the Bondi Rescue picture to see CPR and a defib being used in real life (warning this can be distressing).</a:t>
            </a:r>
          </a:p>
          <a:p>
            <a:endParaRPr lang="en-GB" baseline="0" dirty="0"/>
          </a:p>
          <a:p>
            <a:r>
              <a:rPr lang="en-GB" baseline="0" dirty="0"/>
              <a:t>There is an app called GOODSAM </a:t>
            </a:r>
            <a:r>
              <a:rPr lang="en-GB" baseline="0" dirty="0" err="1"/>
              <a:t>Alerter</a:t>
            </a:r>
            <a:r>
              <a:rPr lang="en-GB" baseline="0" dirty="0"/>
              <a:t> which can show you the locations of defibs across the UK. They are also working on defib locations in other countries. Various links to useful apps/websites can be found at: https://expededucation.org/links/</a:t>
            </a:r>
          </a:p>
          <a:p>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7</a:t>
            </a:fld>
            <a:endParaRPr lang="en-GB"/>
          </a:p>
        </p:txBody>
      </p:sp>
    </p:spTree>
    <p:extLst>
      <p:ext uri="{BB962C8B-B14F-4D97-AF65-F5344CB8AC3E}">
        <p14:creationId xmlns:p14="http://schemas.microsoft.com/office/powerpoint/2010/main" val="3073144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stages and discuss how to prevent</a:t>
            </a:r>
            <a:r>
              <a:rPr lang="en-GB" baseline="0" dirty="0"/>
              <a:t> this – gently warm the person up (get them off the ground, emergency shelter, extra layers, warm drink, sugary drink/treats, heat packs in groin, armpits and neck – where the arteries are). Discuss water borne hypothermia – remove all wet clothes and then add dry clothes (water zaps body heat 30x faster than air!)</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8</a:t>
            </a:fld>
            <a:endParaRPr lang="en-GB"/>
          </a:p>
        </p:txBody>
      </p:sp>
    </p:spTree>
    <p:extLst>
      <p:ext uri="{BB962C8B-B14F-4D97-AF65-F5344CB8AC3E}">
        <p14:creationId xmlns:p14="http://schemas.microsoft.com/office/powerpoint/2010/main" val="1153691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stages and preventative</a:t>
            </a:r>
            <a:r>
              <a:rPr lang="en-GB" baseline="0" dirty="0"/>
              <a:t> measures – ensure that if giving fluids they are little and often as the body can only absorb so much at a time. You may think you are rehydrating someone by giving them lots to drink, however it will soon come out in their urine if you give them too much in one go.</a:t>
            </a:r>
          </a:p>
          <a:p>
            <a:endParaRPr lang="en-GB" baseline="0" dirty="0"/>
          </a:p>
          <a:p>
            <a:r>
              <a:rPr lang="en-GB" baseline="0" dirty="0"/>
              <a:t>How to prevent hyperthermia:</a:t>
            </a:r>
          </a:p>
          <a:p>
            <a:r>
              <a:rPr lang="en-GB" baseline="0" dirty="0"/>
              <a:t>-   Apply cold compresses to groin, armpits and neck – where the arteries are.</a:t>
            </a:r>
          </a:p>
          <a:p>
            <a:pPr marL="171450" indent="-171450">
              <a:buFontTx/>
              <a:buChar char="-"/>
            </a:pPr>
            <a:r>
              <a:rPr lang="en-GB" baseline="0" dirty="0"/>
              <a:t>Give fluids little and often.</a:t>
            </a:r>
          </a:p>
          <a:p>
            <a:pPr marL="171450" indent="-171450">
              <a:buFontTx/>
              <a:buChar char="-"/>
            </a:pPr>
            <a:r>
              <a:rPr lang="en-GB" baseline="0" dirty="0"/>
              <a:t>Lay the person down (let the ground absorb heat from them).</a:t>
            </a:r>
          </a:p>
          <a:p>
            <a:pPr marL="171450" indent="-171450">
              <a:buFontTx/>
              <a:buChar char="-"/>
            </a:pPr>
            <a:r>
              <a:rPr lang="en-GB" dirty="0"/>
              <a:t>Place them in shade.</a:t>
            </a:r>
          </a:p>
          <a:p>
            <a:pPr marL="171450" indent="-171450">
              <a:buFontTx/>
              <a:buChar char="-"/>
            </a:pPr>
            <a:r>
              <a:rPr lang="en-GB" dirty="0"/>
              <a:t>Fan them to cool them down.</a:t>
            </a:r>
          </a:p>
          <a:p>
            <a:pPr marL="171450" indent="-171450">
              <a:buFontTx/>
              <a:buChar char="-"/>
            </a:pPr>
            <a:r>
              <a:rPr lang="en-GB" dirty="0"/>
              <a:t>Elevate their feet.</a:t>
            </a:r>
          </a:p>
        </p:txBody>
      </p:sp>
      <p:sp>
        <p:nvSpPr>
          <p:cNvPr id="4" name="Slide Number Placeholder 3"/>
          <p:cNvSpPr>
            <a:spLocks noGrp="1"/>
          </p:cNvSpPr>
          <p:nvPr>
            <p:ph type="sldNum" sz="quarter" idx="10"/>
          </p:nvPr>
        </p:nvSpPr>
        <p:spPr/>
        <p:txBody>
          <a:bodyPr/>
          <a:lstStyle/>
          <a:p>
            <a:fld id="{7CE3884C-6F7A-4C2F-A3B3-44F311CABF4D}" type="slidenum">
              <a:rPr lang="en-GB" smtClean="0"/>
              <a:t>9</a:t>
            </a:fld>
            <a:endParaRPr lang="en-GB"/>
          </a:p>
        </p:txBody>
      </p:sp>
    </p:spTree>
    <p:extLst>
      <p:ext uri="{BB962C8B-B14F-4D97-AF65-F5344CB8AC3E}">
        <p14:creationId xmlns:p14="http://schemas.microsoft.com/office/powerpoint/2010/main" val="2979110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a:t>
            </a:r>
            <a:r>
              <a:rPr lang="en-GB" baseline="0" dirty="0"/>
              <a:t> and give a demo on recovery position. </a:t>
            </a:r>
          </a:p>
          <a:p>
            <a:endParaRPr lang="en-GB" baseline="0" dirty="0"/>
          </a:p>
          <a:p>
            <a:r>
              <a:rPr lang="en-GB" baseline="0" dirty="0"/>
              <a:t>Click on the British Red Cross picture for a video demo on this.</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10</a:t>
            </a:fld>
            <a:endParaRPr lang="en-GB"/>
          </a:p>
        </p:txBody>
      </p:sp>
    </p:spTree>
    <p:extLst>
      <p:ext uri="{BB962C8B-B14F-4D97-AF65-F5344CB8AC3E}">
        <p14:creationId xmlns:p14="http://schemas.microsoft.com/office/powerpoint/2010/main" val="1366522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do they form? (skin lifts from flesh, through heat or friction – you can also get them from allergic reactions). Should we burst them? What’s available to cover them?</a:t>
            </a:r>
          </a:p>
          <a:p>
            <a:endParaRPr lang="en-GB" dirty="0"/>
          </a:p>
          <a:p>
            <a:r>
              <a:rPr lang="en-GB" dirty="0"/>
              <a:t>There’s so much conflicting information out there on whether you should or shouldn’t burst a blister. That decision I shall leave up to you to research and decide upon what information you give to your participants. I obviously have my personal opinion, however I feel sharing it would sway peoples judgements.</a:t>
            </a:r>
          </a:p>
        </p:txBody>
      </p:sp>
      <p:sp>
        <p:nvSpPr>
          <p:cNvPr id="4" name="Slide Number Placeholder 3"/>
          <p:cNvSpPr>
            <a:spLocks noGrp="1"/>
          </p:cNvSpPr>
          <p:nvPr>
            <p:ph type="sldNum" sz="quarter" idx="10"/>
          </p:nvPr>
        </p:nvSpPr>
        <p:spPr/>
        <p:txBody>
          <a:bodyPr/>
          <a:lstStyle/>
          <a:p>
            <a:fld id="{7CE3884C-6F7A-4C2F-A3B3-44F311CABF4D}" type="slidenum">
              <a:rPr lang="en-GB" smtClean="0"/>
              <a:t>11</a:t>
            </a:fld>
            <a:endParaRPr lang="en-GB"/>
          </a:p>
        </p:txBody>
      </p:sp>
    </p:spTree>
    <p:extLst>
      <p:ext uri="{BB962C8B-B14F-4D97-AF65-F5344CB8AC3E}">
        <p14:creationId xmlns:p14="http://schemas.microsoft.com/office/powerpoint/2010/main" val="2825835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different types</a:t>
            </a:r>
            <a:r>
              <a:rPr lang="en-GB" baseline="0" dirty="0"/>
              <a:t> of cuts and how to bandage/cover them. Link to cuts that could happen outside. Remind pupils not to remove an embedded object from a wound as this object could be “clotting” a potentially dangerous bleed.</a:t>
            </a:r>
          </a:p>
          <a:p>
            <a:endParaRPr lang="en-GB" baseline="0" dirty="0"/>
          </a:p>
          <a:p>
            <a:r>
              <a:rPr lang="en-GB" baseline="0" dirty="0"/>
              <a:t>A good idea is to speak with your school’s first aider and ask for any out of date stock. You can then use these for training purposes.</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12</a:t>
            </a:fld>
            <a:endParaRPr lang="en-GB"/>
          </a:p>
        </p:txBody>
      </p:sp>
    </p:spTree>
    <p:extLst>
      <p:ext uri="{BB962C8B-B14F-4D97-AF65-F5344CB8AC3E}">
        <p14:creationId xmlns:p14="http://schemas.microsoft.com/office/powerpoint/2010/main" val="444984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different types of breaks and how to immobilise a casualty until help arrives. </a:t>
            </a:r>
          </a:p>
          <a:p>
            <a:endParaRPr lang="en-GB" dirty="0"/>
          </a:p>
          <a:p>
            <a:r>
              <a:rPr lang="en-GB" dirty="0"/>
              <a:t>Get them to think how they can use the things they have to immobilise a break. Tear pieces from a </a:t>
            </a:r>
            <a:r>
              <a:rPr lang="en-GB" dirty="0" err="1"/>
              <a:t>bivvy</a:t>
            </a:r>
            <a:r>
              <a:rPr lang="en-GB" dirty="0"/>
              <a:t> bag to use as cord for tying legs together, use a map folded to support a arm fracture etc.</a:t>
            </a:r>
          </a:p>
        </p:txBody>
      </p:sp>
      <p:sp>
        <p:nvSpPr>
          <p:cNvPr id="4" name="Slide Number Placeholder 3"/>
          <p:cNvSpPr>
            <a:spLocks noGrp="1"/>
          </p:cNvSpPr>
          <p:nvPr>
            <p:ph type="sldNum" sz="quarter" idx="10"/>
          </p:nvPr>
        </p:nvSpPr>
        <p:spPr/>
        <p:txBody>
          <a:bodyPr/>
          <a:lstStyle/>
          <a:p>
            <a:fld id="{7CE3884C-6F7A-4C2F-A3B3-44F311CABF4D}" type="slidenum">
              <a:rPr lang="en-GB" smtClean="0"/>
              <a:t>13</a:t>
            </a:fld>
            <a:endParaRPr lang="en-GB"/>
          </a:p>
        </p:txBody>
      </p:sp>
    </p:spTree>
    <p:extLst>
      <p:ext uri="{BB962C8B-B14F-4D97-AF65-F5344CB8AC3E}">
        <p14:creationId xmlns:p14="http://schemas.microsoft.com/office/powerpoint/2010/main" val="1702335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what a sprain/strain is and how to treat it. Also discuss how to stop it in the first place – well fitted BOOTS, that support the ankle. </a:t>
            </a:r>
          </a:p>
          <a:p>
            <a:endParaRPr lang="en-GB" dirty="0"/>
          </a:p>
          <a:p>
            <a:r>
              <a:rPr lang="en-GB" dirty="0"/>
              <a:t>Again bring to the participants attention that they can use what’s around them – a stream for instance to cool the sprain.</a:t>
            </a:r>
          </a:p>
        </p:txBody>
      </p:sp>
      <p:sp>
        <p:nvSpPr>
          <p:cNvPr id="4" name="Slide Number Placeholder 3"/>
          <p:cNvSpPr>
            <a:spLocks noGrp="1"/>
          </p:cNvSpPr>
          <p:nvPr>
            <p:ph type="sldNum" sz="quarter" idx="10"/>
          </p:nvPr>
        </p:nvSpPr>
        <p:spPr/>
        <p:txBody>
          <a:bodyPr/>
          <a:lstStyle/>
          <a:p>
            <a:fld id="{7CE3884C-6F7A-4C2F-A3B3-44F311CABF4D}" type="slidenum">
              <a:rPr lang="en-GB" smtClean="0"/>
              <a:t>14</a:t>
            </a:fld>
            <a:endParaRPr lang="en-GB"/>
          </a:p>
        </p:txBody>
      </p:sp>
    </p:spTree>
    <p:extLst>
      <p:ext uri="{BB962C8B-B14F-4D97-AF65-F5344CB8AC3E}">
        <p14:creationId xmlns:p14="http://schemas.microsoft.com/office/powerpoint/2010/main" val="3370855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them what they think the pictures link too.</a:t>
            </a:r>
            <a:r>
              <a:rPr lang="en-GB" baseline="0" dirty="0"/>
              <a:t> Discuss Lyme's Disease for ticks, describe what ticks do, how you can get them and how you remove them. Discuss pollen allergies, stings etc and how you can treat. Discuss adder bites (the only venomous snake in the UK) – people often go into shock after being bit.</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15</a:t>
            </a:fld>
            <a:endParaRPr lang="en-GB"/>
          </a:p>
        </p:txBody>
      </p:sp>
    </p:spTree>
    <p:extLst>
      <p:ext uri="{BB962C8B-B14F-4D97-AF65-F5344CB8AC3E}">
        <p14:creationId xmlns:p14="http://schemas.microsoft.com/office/powerpoint/2010/main" val="3381922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basic hygiene and how</a:t>
            </a:r>
            <a:r>
              <a:rPr lang="en-GB" baseline="0" dirty="0"/>
              <a:t> E. coli and even Leptospirosis could be contracted through poor hygiene. Also discuss what they are.</a:t>
            </a:r>
          </a:p>
          <a:p>
            <a:endParaRPr lang="en-GB" baseline="0" dirty="0"/>
          </a:p>
          <a:p>
            <a:r>
              <a:rPr lang="en-GB" baseline="0" dirty="0"/>
              <a:t>Have a discussion on drinking from streams etc. This I will leave for you to research and decide what information you pass onto participants. I have my personal opinion on the matter, however I think it is wise to allow you to choose what you pass onto your participants.</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16</a:t>
            </a:fld>
            <a:endParaRPr lang="en-GB"/>
          </a:p>
        </p:txBody>
      </p:sp>
    </p:spTree>
    <p:extLst>
      <p:ext uri="{BB962C8B-B14F-4D97-AF65-F5344CB8AC3E}">
        <p14:creationId xmlns:p14="http://schemas.microsoft.com/office/powerpoint/2010/main" val="411495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types of burns, how they could happen and how to treat. Cool, Remove and Dress. Explain about a wet dressing and why it’s important and discuss the use of cling film.</a:t>
            </a:r>
          </a:p>
          <a:p>
            <a:endParaRPr lang="en-GB" dirty="0"/>
          </a:p>
          <a:p>
            <a:r>
              <a:rPr lang="en-GB" dirty="0"/>
              <a:t>Cool – cool the burn down with sterile liquid (bottled water, even cola, whatever you have to hand!).</a:t>
            </a:r>
          </a:p>
          <a:p>
            <a:endParaRPr lang="en-GB" dirty="0"/>
          </a:p>
          <a:p>
            <a:r>
              <a:rPr lang="en-GB" dirty="0"/>
              <a:t>Remove – remove any burnt in contaminants if you can.</a:t>
            </a:r>
          </a:p>
          <a:p>
            <a:endParaRPr lang="en-GB" dirty="0"/>
          </a:p>
          <a:p>
            <a:r>
              <a:rPr lang="en-GB" dirty="0"/>
              <a:t>Dress – dress it in a sterile dressing (damp if possible, or cling film).</a:t>
            </a:r>
          </a:p>
        </p:txBody>
      </p:sp>
      <p:sp>
        <p:nvSpPr>
          <p:cNvPr id="4" name="Slide Number Placeholder 3"/>
          <p:cNvSpPr>
            <a:spLocks noGrp="1"/>
          </p:cNvSpPr>
          <p:nvPr>
            <p:ph type="sldNum" sz="quarter" idx="10"/>
          </p:nvPr>
        </p:nvSpPr>
        <p:spPr/>
        <p:txBody>
          <a:bodyPr/>
          <a:lstStyle/>
          <a:p>
            <a:fld id="{7CE3884C-6F7A-4C2F-A3B3-44F311CABF4D}" type="slidenum">
              <a:rPr lang="en-GB" smtClean="0"/>
              <a:t>17</a:t>
            </a:fld>
            <a:endParaRPr lang="en-GB"/>
          </a:p>
        </p:txBody>
      </p:sp>
    </p:spTree>
    <p:extLst>
      <p:ext uri="{BB962C8B-B14F-4D97-AF65-F5344CB8AC3E}">
        <p14:creationId xmlns:p14="http://schemas.microsoft.com/office/powerpoint/2010/main" val="3432120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Briefly discuss the use of survival bag. T</a:t>
            </a:r>
            <a:r>
              <a:rPr lang="en-GB" baseline="0" dirty="0"/>
              <a:t>hey could use them to immobilise a leg by tearing strips and tying it around a leg etc. They could place it over their heads and puncture holes in it to keep warm. They could even use them as a make shift stretcher. Demo a survival bag and emergency shelter. Discuss the importance of them.</a:t>
            </a:r>
          </a:p>
          <a:p>
            <a:endParaRPr lang="en-GB" baseline="0" dirty="0"/>
          </a:p>
          <a:p>
            <a:r>
              <a:rPr lang="en-GB" baseline="0" dirty="0"/>
              <a:t>Discuss emergency procedures – each school is different so you can explain what yours is.</a:t>
            </a:r>
            <a:endParaRPr lang="en-GB" dirty="0"/>
          </a:p>
        </p:txBody>
      </p:sp>
      <p:sp>
        <p:nvSpPr>
          <p:cNvPr id="4" name="Slide Number Placeholder 3"/>
          <p:cNvSpPr>
            <a:spLocks noGrp="1"/>
          </p:cNvSpPr>
          <p:nvPr>
            <p:ph type="sldNum" sz="quarter" idx="10"/>
          </p:nvPr>
        </p:nvSpPr>
        <p:spPr/>
        <p:txBody>
          <a:bodyPr/>
          <a:lstStyle/>
          <a:p>
            <a:fld id="{7CE3884C-6F7A-4C2F-A3B3-44F311CABF4D}" type="slidenum">
              <a:rPr lang="en-GB" smtClean="0"/>
              <a:t>18</a:t>
            </a:fld>
            <a:endParaRPr lang="en-GB"/>
          </a:p>
        </p:txBody>
      </p:sp>
    </p:spTree>
    <p:extLst>
      <p:ext uri="{BB962C8B-B14F-4D97-AF65-F5344CB8AC3E}">
        <p14:creationId xmlns:p14="http://schemas.microsoft.com/office/powerpoint/2010/main" val="2441724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F4FF110-FF9D-4DC3-B683-C88ECC9605BA}" type="datetimeFigureOut">
              <a:rPr lang="en-GB" smtClean="0"/>
              <a:t>07/05/2018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2859058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4FF110-FF9D-4DC3-B683-C88ECC9605BA}" type="datetimeFigureOut">
              <a:rPr lang="en-GB" smtClean="0"/>
              <a:t>07/05/2018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195707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4FF110-FF9D-4DC3-B683-C88ECC9605BA}" type="datetimeFigureOut">
              <a:rPr lang="en-GB" smtClean="0"/>
              <a:t>07/05/2018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2056969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F4FF110-FF9D-4DC3-B683-C88ECC9605BA}" type="datetimeFigureOut">
              <a:rPr lang="en-GB" smtClean="0"/>
              <a:t>07/05/2018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2222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F4FF110-FF9D-4DC3-B683-C88ECC9605BA}" type="datetimeFigureOut">
              <a:rPr lang="en-GB" smtClean="0"/>
              <a:t>07/05/2018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2981895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F4FF110-FF9D-4DC3-B683-C88ECC9605BA}" type="datetimeFigureOut">
              <a:rPr lang="en-GB" smtClean="0"/>
              <a:t>07/05/2018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295183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4FF110-FF9D-4DC3-B683-C88ECC9605BA}" type="datetimeFigureOut">
              <a:rPr lang="en-GB" smtClean="0"/>
              <a:t>07/05/2018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732178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4FF110-FF9D-4DC3-B683-C88ECC9605BA}" type="datetimeFigureOut">
              <a:rPr lang="en-GB" smtClean="0"/>
              <a:t>07/05/2018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26813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4FF110-FF9D-4DC3-B683-C88ECC9605BA}" type="datetimeFigureOut">
              <a:rPr lang="en-GB" smtClean="0"/>
              <a:t>07/05/2018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3186397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4FF110-FF9D-4DC3-B683-C88ECC9605BA}" type="datetimeFigureOut">
              <a:rPr lang="en-GB" smtClean="0"/>
              <a:t>07/05/2018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186007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4FF110-FF9D-4DC3-B683-C88ECC9605BA}" type="datetimeFigureOut">
              <a:rPr lang="en-GB" smtClean="0"/>
              <a:t>07/05/2018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137D37-A9D1-45EC-AA5C-A521FD5CEF2F}" type="slidenum">
              <a:rPr lang="en-GB" smtClean="0"/>
              <a:t>‹#›</a:t>
            </a:fld>
            <a:endParaRPr lang="en-GB"/>
          </a:p>
        </p:txBody>
      </p:sp>
    </p:spTree>
    <p:extLst>
      <p:ext uri="{BB962C8B-B14F-4D97-AF65-F5344CB8AC3E}">
        <p14:creationId xmlns:p14="http://schemas.microsoft.com/office/powerpoint/2010/main" val="3468163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4FF110-FF9D-4DC3-B683-C88ECC9605BA}" type="datetimeFigureOut">
              <a:rPr lang="en-GB" smtClean="0"/>
              <a:t>07/05/2018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137D37-A9D1-45EC-AA5C-A521FD5CEF2F}" type="slidenum">
              <a:rPr lang="en-GB" smtClean="0"/>
              <a:t>‹#›</a:t>
            </a:fld>
            <a:endParaRPr lang="en-GB"/>
          </a:p>
        </p:txBody>
      </p:sp>
    </p:spTree>
    <p:extLst>
      <p:ext uri="{BB962C8B-B14F-4D97-AF65-F5344CB8AC3E}">
        <p14:creationId xmlns:p14="http://schemas.microsoft.com/office/powerpoint/2010/main" val="2216338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info@expededucation.or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8.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s://www.youtube.com/watch?v=_8tZT2Jx8H0" TargetMode="Externa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www.youtube.com/watch?v=uCDa-AhrjHo" TargetMode="External"/><Relationship Id="rId5" Type="http://schemas.openxmlformats.org/officeDocument/2006/relationships/image" Target="../media/image18.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4.emf"/><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emf"/><Relationship Id="rId7" Type="http://schemas.microsoft.com/office/2007/relationships/hdphoto" Target="../media/hdphoto8.wdp"/><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0.png"/><Relationship Id="rId5" Type="http://schemas.microsoft.com/office/2007/relationships/hdphoto" Target="../media/hdphoto7.wdp"/><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emf"/><Relationship Id="rId7"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hyperlink" Target="https://expededucation.org/hill-walking-advic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emf"/><Relationship Id="rId7" Type="http://schemas.microsoft.com/office/2007/relationships/hdphoto" Target="../media/hdphoto9.wdp"/><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1.png"/><Relationship Id="rId11" Type="http://schemas.microsoft.com/office/2007/relationships/hdphoto" Target="../media/hdphoto11.wdp"/><Relationship Id="rId5" Type="http://schemas.openxmlformats.org/officeDocument/2006/relationships/image" Target="../media/image40.png"/><Relationship Id="rId10" Type="http://schemas.openxmlformats.org/officeDocument/2006/relationships/image" Target="../media/image43.png"/><Relationship Id="rId4" Type="http://schemas.openxmlformats.org/officeDocument/2006/relationships/image" Target="../media/image39.png"/><Relationship Id="rId9" Type="http://schemas.microsoft.com/office/2007/relationships/hdphoto" Target="../media/hdphoto10.wdp"/></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emf"/><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5.png"/><Relationship Id="rId5" Type="http://schemas.microsoft.com/office/2007/relationships/hdphoto" Target="../media/hdphoto12.wdp"/><Relationship Id="rId10" Type="http://schemas.openxmlformats.org/officeDocument/2006/relationships/hyperlink" Target="https://expededucation.org/hill-walking-advice/" TargetMode="External"/><Relationship Id="rId4" Type="http://schemas.openxmlformats.org/officeDocument/2006/relationships/image" Target="../media/image44.png"/><Relationship Id="rId9" Type="http://schemas.microsoft.com/office/2007/relationships/hdphoto" Target="../media/hdphoto13.wdp"/></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657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770F-78C0-4300-BB49-12FF0C159FF9}"/>
              </a:ext>
            </a:extLst>
          </p:cNvPr>
          <p:cNvSpPr/>
          <p:nvPr/>
        </p:nvSpPr>
        <p:spPr>
          <a:xfrm>
            <a:off x="2053903" y="1582340"/>
            <a:ext cx="8084194" cy="4247317"/>
          </a:xfrm>
          <a:prstGeom prst="rect">
            <a:avLst/>
          </a:prstGeom>
        </p:spPr>
        <p:txBody>
          <a:bodyPr wrap="square">
            <a:spAutoFit/>
          </a:bodyPr>
          <a:lstStyle/>
          <a:p>
            <a:pPr algn="ctr"/>
            <a:r>
              <a:rPr lang="en-US" dirty="0"/>
              <a:t>This PowerPoint is intended as a helpful guide for staff delivering DofE. I recognize the amount of time that staff give when helping with DofE and that any resources are useful to reduce staff work load. </a:t>
            </a:r>
          </a:p>
          <a:p>
            <a:pPr algn="ctr"/>
            <a:endParaRPr lang="en-US" dirty="0"/>
          </a:p>
          <a:p>
            <a:pPr algn="ctr"/>
            <a:r>
              <a:rPr lang="en-US" dirty="0"/>
              <a:t>Use the PowerPoint as you wish, it is YOUR responsibility to check that the information in these slides is correct at the time you use them. Read the notes attached to each slide to help you with the delivery of the PowerPoint. I have purposefully left spinal injuries out of the slides as it is (rightly so) seen as a “touchy” subject, therefore I shall let you decide what information you wish to share with your participants.</a:t>
            </a:r>
          </a:p>
          <a:p>
            <a:pPr algn="ctr"/>
            <a:endParaRPr lang="en-US" dirty="0"/>
          </a:p>
          <a:p>
            <a:pPr algn="ctr"/>
            <a:r>
              <a:rPr lang="en-US" dirty="0"/>
              <a:t>Additionally please email me on </a:t>
            </a:r>
            <a:r>
              <a:rPr lang="en-US" dirty="0">
                <a:hlinkClick r:id="rId2"/>
              </a:rPr>
              <a:t>info@expededucation.org</a:t>
            </a:r>
            <a:r>
              <a:rPr lang="en-US" dirty="0"/>
              <a:t> should you feel anything needs altering, this will keep the PowerPoint current, so many DofE groups can benefit from it.</a:t>
            </a:r>
          </a:p>
          <a:p>
            <a:pPr algn="ctr"/>
            <a:endParaRPr lang="en-US" dirty="0"/>
          </a:p>
        </p:txBody>
      </p:sp>
    </p:spTree>
    <p:extLst>
      <p:ext uri="{BB962C8B-B14F-4D97-AF65-F5344CB8AC3E}">
        <p14:creationId xmlns:p14="http://schemas.microsoft.com/office/powerpoint/2010/main" val="357682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238"/>
          <a:stretch/>
        </p:blipFill>
        <p:spPr>
          <a:xfrm>
            <a:off x="-1" y="0"/>
            <a:ext cx="12191999" cy="6857999"/>
          </a:xfrm>
          <a:prstGeom prst="rect">
            <a:avLst/>
          </a:prstGeom>
        </p:spPr>
      </p:pic>
      <p:pic>
        <p:nvPicPr>
          <p:cNvPr id="4" name="Picture 3"/>
          <p:cNvPicPr>
            <a:picLocks noChangeAspect="1"/>
          </p:cNvPicPr>
          <p:nvPr/>
        </p:nvPicPr>
        <p:blipFill>
          <a:blip r:embed="rId4">
            <a:lum bright="-40000" contrast="-40000"/>
          </a:blip>
          <a:stretch>
            <a:fillRect/>
          </a:stretch>
        </p:blipFill>
        <p:spPr>
          <a:xfrm>
            <a:off x="10931421" y="142513"/>
            <a:ext cx="951534" cy="1508248"/>
          </a:xfrm>
          <a:prstGeom prst="rect">
            <a:avLst/>
          </a:prstGeom>
        </p:spPr>
      </p:pic>
      <p:sp>
        <p:nvSpPr>
          <p:cNvPr id="6" name="Rectangle 5"/>
          <p:cNvSpPr/>
          <p:nvPr/>
        </p:nvSpPr>
        <p:spPr>
          <a:xfrm>
            <a:off x="309045" y="205035"/>
            <a:ext cx="6970178" cy="1862048"/>
          </a:xfrm>
          <a:prstGeom prst="rect">
            <a:avLst/>
          </a:prstGeom>
        </p:spPr>
        <p:txBody>
          <a:bodyPr wrap="none">
            <a:spAutoFit/>
          </a:bodyPr>
          <a:lstStyle/>
          <a:p>
            <a:r>
              <a:rPr lang="en-GB" sz="11500" b="1" u="sng" dirty="0">
                <a:latin typeface="Bolts SF" pitchFamily="2" charset="0"/>
              </a:rPr>
              <a:t>First Aid</a:t>
            </a:r>
          </a:p>
        </p:txBody>
      </p:sp>
      <p:sp>
        <p:nvSpPr>
          <p:cNvPr id="10" name="Text Box 2">
            <a:extLst>
              <a:ext uri="{FF2B5EF4-FFF2-40B4-BE49-F238E27FC236}">
                <a16:creationId xmlns:a16="http://schemas.microsoft.com/office/drawing/2014/main" id="{D8E303FD-8D4B-454B-9B5B-B122E5DB51B4}"/>
              </a:ext>
            </a:extLst>
          </p:cNvPr>
          <p:cNvSpPr txBox="1">
            <a:spLocks noChangeArrowheads="1"/>
          </p:cNvSpPr>
          <p:nvPr/>
        </p:nvSpPr>
        <p:spPr bwMode="auto">
          <a:xfrm>
            <a:off x="1176709" y="6216252"/>
            <a:ext cx="2590803" cy="521168"/>
          </a:xfrm>
          <a:prstGeom prst="rect">
            <a:avLst/>
          </a:prstGeom>
          <a:noFill/>
          <a:ln w="9525">
            <a:noFill/>
            <a:miter lim="800000"/>
            <a:headEnd/>
            <a:tailEnd/>
          </a:ln>
        </p:spPr>
        <p:txBody>
          <a:bodyPr rot="0" vert="horz" wrap="square" lIns="91440" tIns="45720" rIns="91440" bIns="45720" anchor="t" anchorCtr="0">
            <a:spAutoFit/>
          </a:bodyPr>
          <a:lstStyle/>
          <a:p>
            <a:pPr>
              <a:lnSpc>
                <a:spcPct val="106000"/>
              </a:lnSpc>
              <a:spcAft>
                <a:spcPts val="800"/>
              </a:spcAft>
            </a:pPr>
            <a:r>
              <a:rPr lang="en-GB" sz="1000" dirty="0">
                <a:effectLst/>
                <a:latin typeface="Arial Rounded MT Bold" panose="020F0704030504030204" pitchFamily="34" charset="0"/>
                <a:ea typeface="Calibri" panose="020F0502020204030204" pitchFamily="34" charset="0"/>
                <a:cs typeface="Times New Roman" panose="02020603050405020304" pitchFamily="18" charset="0"/>
              </a:rPr>
              <a:t>Email: info@expededucation.org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GB" sz="1000" dirty="0">
                <a:effectLst/>
                <a:latin typeface="Arial Rounded MT Bold" panose="020F0704030504030204" pitchFamily="34" charset="0"/>
                <a:ea typeface="Calibri" panose="020F0502020204030204" pitchFamily="34" charset="0"/>
                <a:cs typeface="Times New Roman" panose="02020603050405020304" pitchFamily="18" charset="0"/>
              </a:rPr>
              <a:t>Website: www.expededucation.org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7A7E5DCA-761F-4326-95C4-6701511B26CE}"/>
              </a:ext>
            </a:extLst>
          </p:cNvPr>
          <p:cNvGrpSpPr/>
          <p:nvPr/>
        </p:nvGrpSpPr>
        <p:grpSpPr>
          <a:xfrm>
            <a:off x="3767512" y="6435371"/>
            <a:ext cx="1333500" cy="247650"/>
            <a:chOff x="0" y="0"/>
            <a:chExt cx="1333500" cy="247650"/>
          </a:xfrm>
        </p:grpSpPr>
        <p:pic>
          <p:nvPicPr>
            <p:cNvPr id="15" name="Picture 14" descr="Image result for Facebook Twitter Instagram">
              <a:extLst>
                <a:ext uri="{FF2B5EF4-FFF2-40B4-BE49-F238E27FC236}">
                  <a16:creationId xmlns:a16="http://schemas.microsoft.com/office/drawing/2014/main" id="{77AEFB6C-AB37-41FB-8FB2-28884000B20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409" r="31850" b="4922"/>
            <a:stretch/>
          </p:blipFill>
          <p:spPr bwMode="auto">
            <a:xfrm>
              <a:off x="0" y="0"/>
              <a:ext cx="277495" cy="237490"/>
            </a:xfrm>
            <a:prstGeom prst="rect">
              <a:avLst/>
            </a:prstGeom>
            <a:noFill/>
            <a:ln>
              <a:noFill/>
            </a:ln>
            <a:extLst>
              <a:ext uri="{53640926-AAD7-44D8-BBD7-CCE9431645EC}">
                <a14:shadowObscured xmlns:a14="http://schemas.microsoft.com/office/drawing/2010/main"/>
              </a:ext>
            </a:extLst>
          </p:spPr>
        </p:pic>
        <p:sp>
          <p:nvSpPr>
            <p:cNvPr id="16" name="Text Box 2">
              <a:extLst>
                <a:ext uri="{FF2B5EF4-FFF2-40B4-BE49-F238E27FC236}">
                  <a16:creationId xmlns:a16="http://schemas.microsoft.com/office/drawing/2014/main" id="{6D8E1BDB-56C0-4F8F-93CC-FB5CE5FAE749}"/>
                </a:ext>
              </a:extLst>
            </p:cNvPr>
            <p:cNvSpPr txBox="1">
              <a:spLocks noChangeArrowheads="1"/>
            </p:cNvSpPr>
            <p:nvPr/>
          </p:nvSpPr>
          <p:spPr bwMode="auto">
            <a:xfrm>
              <a:off x="238125" y="9525"/>
              <a:ext cx="1095375" cy="238125"/>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pPr>
              <a:r>
                <a:rPr lang="en-GB" sz="800" dirty="0">
                  <a:effectLst/>
                  <a:latin typeface="Arial Rounded MT Bold" panose="020F0704030504030204" pitchFamily="34" charset="0"/>
                  <a:ea typeface="Calibri" panose="020F0502020204030204" pitchFamily="34" charset="0"/>
                  <a:cs typeface="Times New Roman" panose="02020603050405020304" pitchFamily="18" charset="0"/>
                </a:rPr>
                <a:t>@expededucation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AAA9DB06-F263-4B7F-AB2A-44EA4BDB3EA2}"/>
              </a:ext>
            </a:extLst>
          </p:cNvPr>
          <p:cNvGrpSpPr/>
          <p:nvPr/>
        </p:nvGrpSpPr>
        <p:grpSpPr>
          <a:xfrm>
            <a:off x="5251216" y="6435371"/>
            <a:ext cx="1438275" cy="321945"/>
            <a:chOff x="0" y="0"/>
            <a:chExt cx="1438275" cy="321945"/>
          </a:xfrm>
        </p:grpSpPr>
        <p:pic>
          <p:nvPicPr>
            <p:cNvPr id="13" name="Picture 12" descr="Image result for Facebook Twitter Instagram">
              <a:extLst>
                <a:ext uri="{FF2B5EF4-FFF2-40B4-BE49-F238E27FC236}">
                  <a16:creationId xmlns:a16="http://schemas.microsoft.com/office/drawing/2014/main" id="{7DAC4FA4-D514-4645-8E97-85827A23F08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084"/>
            <a:stretch/>
          </p:blipFill>
          <p:spPr bwMode="auto">
            <a:xfrm>
              <a:off x="0" y="0"/>
              <a:ext cx="247015" cy="250190"/>
            </a:xfrm>
            <a:prstGeom prst="rect">
              <a:avLst/>
            </a:prstGeom>
            <a:noFill/>
            <a:ln>
              <a:noFill/>
            </a:ln>
            <a:extLst>
              <a:ext uri="{53640926-AAD7-44D8-BBD7-CCE9431645EC}">
                <a14:shadowObscured xmlns:a14="http://schemas.microsoft.com/office/drawing/2010/main"/>
              </a:ext>
            </a:extLst>
          </p:spPr>
        </p:pic>
        <p:sp>
          <p:nvSpPr>
            <p:cNvPr id="14" name="Text Box 2">
              <a:extLst>
                <a:ext uri="{FF2B5EF4-FFF2-40B4-BE49-F238E27FC236}">
                  <a16:creationId xmlns:a16="http://schemas.microsoft.com/office/drawing/2014/main" id="{C0769BE3-16B9-46C9-816E-77F97FD5CC61}"/>
                </a:ext>
              </a:extLst>
            </p:cNvPr>
            <p:cNvSpPr txBox="1">
              <a:spLocks noChangeArrowheads="1"/>
            </p:cNvSpPr>
            <p:nvPr/>
          </p:nvSpPr>
          <p:spPr bwMode="auto">
            <a:xfrm>
              <a:off x="266700" y="9525"/>
              <a:ext cx="1171575" cy="312420"/>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pPr>
              <a:r>
                <a:rPr lang="en-GB" sz="800">
                  <a:effectLst/>
                  <a:latin typeface="Arial Rounded MT Bold" panose="020F0704030504030204" pitchFamily="34" charset="0"/>
                  <a:ea typeface="Calibri" panose="020F0502020204030204" pitchFamily="34" charset="0"/>
                  <a:cs typeface="Times New Roman" panose="02020603050405020304" pitchFamily="18" charset="0"/>
                </a:rPr>
                <a:t>Exped Education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8" name="Picture 17">
            <a:extLst>
              <a:ext uri="{FF2B5EF4-FFF2-40B4-BE49-F238E27FC236}">
                <a16:creationId xmlns:a16="http://schemas.microsoft.com/office/drawing/2014/main" id="{273F785C-3EF7-47EA-90D4-0AD4A937A966}"/>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3390" b="97175" l="3704" r="96561">
                        <a14:foregroundMark x1="3968" y1="18362" x2="3968" y2="18362"/>
                        <a14:foregroundMark x1="9259" y1="29096" x2="9259" y2="29096"/>
                        <a14:foregroundMark x1="8466" y1="37006" x2="8466" y2="37006"/>
                        <a14:foregroundMark x1="9259" y1="48305" x2="9259" y2="48305"/>
                        <a14:foregroundMark x1="15079" y1="39548" x2="8730" y2="37853"/>
                        <a14:foregroundMark x1="4233" y1="17797" x2="13757" y2="18079"/>
                        <a14:foregroundMark x1="11165" y1="9704" x2="13492" y2="9322"/>
                        <a14:foregroundMark x1="5556" y1="5085" x2="6904" y2="5138"/>
                        <a14:foregroundMark x1="35450" y1="21469" x2="34392" y2="42655"/>
                        <a14:foregroundMark x1="41799" y1="36723" x2="48942" y2="40395"/>
                        <a14:foregroundMark x1="48942" y1="40395" x2="54762" y2="46045"/>
                        <a14:foregroundMark x1="54762" y1="46045" x2="58730" y2="53107"/>
                        <a14:foregroundMark x1="60582" y1="37571" x2="42328" y2="53672"/>
                        <a14:foregroundMark x1="51852" y1="12147" x2="49735" y2="33616"/>
                        <a14:foregroundMark x1="49735" y1="33616" x2="47354" y2="41243"/>
                        <a14:foregroundMark x1="47354" y1="41243" x2="47354" y2="41243"/>
                        <a14:foregroundMark x1="66931" y1="10169" x2="64550" y2="44633"/>
                        <a14:foregroundMark x1="66138" y1="20339" x2="75926" y2="43785"/>
                        <a14:foregroundMark x1="70370" y1="27401" x2="74868" y2="39266"/>
                        <a14:foregroundMark x1="66931" y1="22316" x2="52381" y2="43220"/>
                        <a14:foregroundMark x1="52381" y1="43220" x2="51587" y2="43785"/>
                        <a14:foregroundMark x1="51323" y1="4237" x2="58730" y2="30508"/>
                        <a14:foregroundMark x1="52116" y1="9605" x2="42593" y2="24011"/>
                        <a14:foregroundMark x1="42593" y1="24011" x2="41270" y2="28531"/>
                        <a14:foregroundMark x1="51852" y1="17232" x2="38624" y2="33898"/>
                        <a14:foregroundMark x1="54233" y1="18927" x2="59259" y2="25424"/>
                        <a14:foregroundMark x1="59259" y1="25424" x2="66402" y2="42090"/>
                        <a14:foregroundMark x1="66402" y1="42090" x2="72487" y2="46610"/>
                        <a14:foregroundMark x1="67725" y1="14972" x2="73016" y2="38701"/>
                        <a14:foregroundMark x1="62169" y1="34181" x2="75132" y2="35593"/>
                        <a14:foregroundMark x1="43651" y1="31638" x2="24339" y2="34746"/>
                        <a14:foregroundMark x1="31481" y1="15537" x2="42857" y2="39266"/>
                        <a14:foregroundMark x1="42857" y1="39266" x2="43386" y2="40395"/>
                        <a14:foregroundMark x1="38624" y1="16384" x2="23810" y2="43503"/>
                        <a14:foregroundMark x1="34392" y1="6497" x2="18783" y2="58192"/>
                        <a14:foregroundMark x1="33598" y1="10452" x2="38360" y2="22316"/>
                        <a14:foregroundMark x1="40476" y1="28531" x2="48148" y2="46328"/>
                        <a14:foregroundMark x1="48148" y1="46328" x2="48148" y2="46610"/>
                        <a14:foregroundMark x1="48942" y1="85028" x2="48942" y2="83898"/>
                        <a14:foregroundMark x1="55556" y1="85876" x2="53704" y2="93503"/>
                        <a14:foregroundMark x1="66667" y1="85028" x2="66667" y2="89831"/>
                        <a14:foregroundMark x1="73545" y1="88136" x2="73545" y2="92373"/>
                        <a14:foregroundMark x1="78571" y1="87006" x2="79630" y2="91243"/>
                        <a14:foregroundMark x1="89683" y1="88136" x2="88889" y2="92655"/>
                        <a14:foregroundMark x1="93946" y1="92982" x2="94180" y2="95480"/>
                        <a14:foregroundMark x1="44180" y1="88136" x2="45238" y2="95480"/>
                        <a14:foregroundMark x1="33598" y1="89548" x2="33862" y2="94068"/>
                        <a14:foregroundMark x1="23280" y1="90960" x2="23545" y2="95763"/>
                        <a14:foregroundMark x1="15873" y1="88136" x2="16138" y2="95198"/>
                        <a14:foregroundMark x1="96825" y1="75989" x2="89947" y2="72881"/>
                        <a14:foregroundMark x1="89947" y1="72881" x2="89683" y2="72881"/>
                        <a14:foregroundMark x1="88217" y1="4107" x2="88624" y2="3672"/>
                        <a14:foregroundMark x1="91005" y1="5085" x2="89418" y2="3672"/>
                        <a14:foregroundMark x1="66402" y1="7627" x2="59524" y2="25424"/>
                        <a14:foregroundMark x1="67460" y1="10169" x2="72222" y2="23164"/>
                        <a14:foregroundMark x1="52910" y1="5932" x2="59259" y2="21751"/>
                        <a14:foregroundMark x1="94967" y1="92393" x2="94974" y2="92655"/>
                        <a14:foregroundMark x1="94709" y1="82768" x2="94918" y2="90550"/>
                        <a14:foregroundMark x1="89153" y1="83333" x2="90212" y2="87853"/>
                        <a14:foregroundMark x1="83598" y1="82768" x2="84127" y2="94350"/>
                        <a14:foregroundMark x1="74074" y1="82768" x2="73280" y2="94915"/>
                        <a14:foregroundMark x1="66138" y1="83898" x2="66667" y2="94915"/>
                        <a14:foregroundMark x1="57937" y1="83616" x2="60317" y2="97175"/>
                        <a14:foregroundMark x1="88095" y1="5650" x2="90212" y2="8192"/>
                        <a14:foregroundMark x1="88095" y1="5085" x2="88624" y2="8192"/>
                        <a14:foregroundMark x1="88095" y1="4520" x2="87302" y2="6215"/>
                        <a14:backgroundMark x1="5556" y1="7345" x2="12434" y2="7627"/>
                        <a14:backgroundMark x1="4762" y1="26271" x2="6878" y2="26271"/>
                        <a14:backgroundMark x1="25926" y1="87288" x2="25926" y2="90395"/>
                        <a14:backgroundMark x1="56878" y1="91243" x2="56878" y2="89831"/>
                        <a14:backgroundMark x1="56878" y1="87288" x2="56878" y2="87006"/>
                        <a14:backgroundMark x1="91270" y1="92655" x2="92063" y2="94068"/>
                        <a14:backgroundMark x1="90741" y1="9322" x2="90741" y2="9322"/>
                        <a14:backgroundMark x1="90741" y1="9040" x2="90741" y2="9040"/>
                        <a14:backgroundMark x1="90741" y1="8757" x2="90741" y2="8757"/>
                        <a14:backgroundMark x1="90212" y1="9040" x2="90212" y2="9040"/>
                        <a14:backgroundMark x1="90741" y1="8475" x2="90741" y2="8475"/>
                        <a14:backgroundMark x1="90476" y1="8757" x2="90476" y2="8757"/>
                      </a14:backgroundRemoval>
                    </a14:imgEffect>
                  </a14:imgLayer>
                </a14:imgProps>
              </a:ext>
              <a:ext uri="{28A0092B-C50C-407E-A947-70E740481C1C}">
                <a14:useLocalDpi xmlns:a14="http://schemas.microsoft.com/office/drawing/2010/main" val="0"/>
              </a:ext>
            </a:extLst>
          </a:blip>
          <a:stretch>
            <a:fillRect/>
          </a:stretch>
        </p:blipFill>
        <p:spPr>
          <a:xfrm>
            <a:off x="193662" y="5752230"/>
            <a:ext cx="983047" cy="920631"/>
          </a:xfrm>
          <a:prstGeom prst="rect">
            <a:avLst/>
          </a:prstGeom>
        </p:spPr>
      </p:pic>
    </p:spTree>
    <p:extLst>
      <p:ext uri="{BB962C8B-B14F-4D97-AF65-F5344CB8AC3E}">
        <p14:creationId xmlns:p14="http://schemas.microsoft.com/office/powerpoint/2010/main" val="2143202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7392" y="2904699"/>
            <a:ext cx="6107623" cy="3046988"/>
          </a:xfrm>
          <a:prstGeom prst="rect">
            <a:avLst/>
          </a:prstGeom>
        </p:spPr>
        <p:txBody>
          <a:bodyPr wrap="square">
            <a:spAutoFit/>
          </a:bodyPr>
          <a:lstStyle/>
          <a:p>
            <a:r>
              <a:rPr lang="en-GB" sz="2400" b="1" u="sng" dirty="0">
                <a:latin typeface="Candy Buzz BTN" panose="020F0504010107060306" pitchFamily="34" charset="0"/>
              </a:rPr>
              <a:t>Preserve</a:t>
            </a:r>
          </a:p>
          <a:p>
            <a:r>
              <a:rPr lang="en-GB" sz="2400" dirty="0">
                <a:latin typeface="Candy Buzz BTN" panose="020F0504010107060306" pitchFamily="34" charset="0"/>
              </a:rPr>
              <a:t>Preserve Life – Can we do this?</a:t>
            </a:r>
          </a:p>
          <a:p>
            <a:endParaRPr lang="en-GB" sz="2400" dirty="0">
              <a:latin typeface="Candy Buzz BTN" panose="020F0504010107060306" pitchFamily="34" charset="0"/>
            </a:endParaRPr>
          </a:p>
          <a:p>
            <a:r>
              <a:rPr lang="en-GB" sz="2400" b="1" u="sng" dirty="0">
                <a:latin typeface="Candy Buzz BTN" panose="020F0504010107060306" pitchFamily="34" charset="0"/>
              </a:rPr>
              <a:t>Prevent</a:t>
            </a:r>
          </a:p>
          <a:p>
            <a:r>
              <a:rPr lang="en-GB" sz="2400" dirty="0">
                <a:latin typeface="Candy Buzz BTN" panose="020F0504010107060306" pitchFamily="34" charset="0"/>
              </a:rPr>
              <a:t>Prevent Deterioration – Can we do this?</a:t>
            </a:r>
          </a:p>
          <a:p>
            <a:endParaRPr lang="en-GB" sz="2400" dirty="0">
              <a:latin typeface="Candy Buzz BTN" panose="020F0504010107060306" pitchFamily="34" charset="0"/>
            </a:endParaRPr>
          </a:p>
          <a:p>
            <a:r>
              <a:rPr lang="en-GB" sz="2400" b="1" u="sng" dirty="0">
                <a:latin typeface="Candy Buzz BTN" panose="020F0504010107060306" pitchFamily="34" charset="0"/>
              </a:rPr>
              <a:t>Promote</a:t>
            </a:r>
          </a:p>
          <a:p>
            <a:r>
              <a:rPr lang="en-GB" sz="2400" dirty="0">
                <a:latin typeface="Candy Buzz BTN" panose="020F0504010107060306" pitchFamily="34" charset="0"/>
              </a:rPr>
              <a:t>Promote Recovery – Can we do this?</a:t>
            </a:r>
          </a:p>
        </p:txBody>
      </p:sp>
      <p:sp>
        <p:nvSpPr>
          <p:cNvPr id="5" name="Rectangle 4"/>
          <p:cNvSpPr/>
          <p:nvPr/>
        </p:nvSpPr>
        <p:spPr>
          <a:xfrm>
            <a:off x="1220639" y="575156"/>
            <a:ext cx="3662477" cy="769441"/>
          </a:xfrm>
          <a:prstGeom prst="rect">
            <a:avLst/>
          </a:prstGeom>
        </p:spPr>
        <p:txBody>
          <a:bodyPr wrap="none">
            <a:spAutoFit/>
          </a:bodyPr>
          <a:lstStyle/>
          <a:p>
            <a:r>
              <a:rPr lang="en-GB" sz="4400" b="1" u="sng" dirty="0">
                <a:latin typeface="Candy Buzz BTN" panose="020F0504010107060306" pitchFamily="34" charset="0"/>
              </a:rPr>
              <a:t>3 P’s of First Aid</a:t>
            </a:r>
          </a:p>
        </p:txBody>
      </p:sp>
      <p:sp>
        <p:nvSpPr>
          <p:cNvPr id="6" name="Rectangle 5"/>
          <p:cNvSpPr/>
          <p:nvPr/>
        </p:nvSpPr>
        <p:spPr>
          <a:xfrm>
            <a:off x="1377392" y="1893815"/>
            <a:ext cx="6107623" cy="461665"/>
          </a:xfrm>
          <a:prstGeom prst="rect">
            <a:avLst/>
          </a:prstGeom>
        </p:spPr>
        <p:txBody>
          <a:bodyPr wrap="square">
            <a:spAutoFit/>
          </a:bodyPr>
          <a:lstStyle/>
          <a:p>
            <a:r>
              <a:rPr lang="en-GB" sz="2400" dirty="0">
                <a:latin typeface="Candy Buzz BTN" panose="020F0504010107060306" pitchFamily="34" charset="0"/>
              </a:rPr>
              <a:t>So something’s gone wrong out and about…</a:t>
            </a:r>
          </a:p>
        </p:txBody>
      </p:sp>
      <p:pic>
        <p:nvPicPr>
          <p:cNvPr id="7" name="Picture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2489" b="77511" l="56393" r="95246"/>
                    </a14:imgEffect>
                  </a14:imgLayer>
                </a14:imgProps>
              </a:ext>
              <a:ext uri="{28A0092B-C50C-407E-A947-70E740481C1C}">
                <a14:useLocalDpi xmlns:a14="http://schemas.microsoft.com/office/drawing/2010/main" val="0"/>
              </a:ext>
            </a:extLst>
          </a:blip>
          <a:srcRect l="55695" t="21550" r="3161" b="20957"/>
          <a:stretch/>
        </p:blipFill>
        <p:spPr>
          <a:xfrm>
            <a:off x="6527124" y="4212940"/>
            <a:ext cx="772940" cy="81095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5" cstate="print">
            <a:extLst>
              <a:ext uri="{BEBA8EAE-BF5A-486C-A8C5-ECC9F3942E4B}">
                <a14:imgProps xmlns:a14="http://schemas.microsoft.com/office/drawing/2010/main">
                  <a14:imgLayer r:embed="rId4">
                    <a14:imgEffect>
                      <a14:backgroundRemoval t="24891" b="77293" l="3607" r="54754"/>
                    </a14:imgEffect>
                  </a14:imgLayer>
                </a14:imgProps>
              </a:ext>
              <a:ext uri="{28A0092B-C50C-407E-A947-70E740481C1C}">
                <a14:useLocalDpi xmlns:a14="http://schemas.microsoft.com/office/drawing/2010/main" val="0"/>
              </a:ext>
            </a:extLst>
          </a:blip>
          <a:srcRect l="3535" t="24860" r="45430" b="22738"/>
          <a:stretch/>
        </p:blipFill>
        <p:spPr>
          <a:xfrm>
            <a:off x="5456929" y="3051360"/>
            <a:ext cx="979706" cy="75528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2489" b="77511" l="56393" r="95246"/>
                    </a14:imgEffect>
                  </a14:imgLayer>
                </a14:imgProps>
              </a:ext>
              <a:ext uri="{28A0092B-C50C-407E-A947-70E740481C1C}">
                <a14:useLocalDpi xmlns:a14="http://schemas.microsoft.com/office/drawing/2010/main" val="0"/>
              </a:ext>
            </a:extLst>
          </a:blip>
          <a:srcRect l="55695" t="21550" r="3161" b="20957"/>
          <a:stretch/>
        </p:blipFill>
        <p:spPr>
          <a:xfrm>
            <a:off x="6050165" y="5298502"/>
            <a:ext cx="772940" cy="810953"/>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a:lum bright="-40000" contrast="-40000"/>
          </a:blip>
          <a:stretch>
            <a:fillRect/>
          </a:stretch>
        </p:blipFill>
        <p:spPr>
          <a:xfrm>
            <a:off x="9122165" y="433435"/>
            <a:ext cx="2391755" cy="3791100"/>
          </a:xfrm>
          <a:prstGeom prst="rect">
            <a:avLst/>
          </a:prstGeom>
        </p:spPr>
      </p:pic>
    </p:spTree>
    <p:extLst>
      <p:ext uri="{BB962C8B-B14F-4D97-AF65-F5344CB8AC3E}">
        <p14:creationId xmlns:p14="http://schemas.microsoft.com/office/powerpoint/2010/main" val="337724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lum bright="-40000" contrast="-40000"/>
          </a:blip>
          <a:stretch>
            <a:fillRect/>
          </a:stretch>
        </p:blipFill>
        <p:spPr>
          <a:xfrm>
            <a:off x="11068050" y="261985"/>
            <a:ext cx="884020" cy="1401234"/>
          </a:xfrm>
          <a:prstGeom prst="rect">
            <a:avLst/>
          </a:prstGeom>
        </p:spPr>
      </p:pic>
      <p:sp>
        <p:nvSpPr>
          <p:cNvPr id="2" name="Rectangle 1"/>
          <p:cNvSpPr/>
          <p:nvPr/>
        </p:nvSpPr>
        <p:spPr>
          <a:xfrm>
            <a:off x="716180" y="2014144"/>
            <a:ext cx="2786255" cy="3416320"/>
          </a:xfrm>
          <a:prstGeom prst="rect">
            <a:avLst/>
          </a:prstGeom>
        </p:spPr>
        <p:txBody>
          <a:bodyPr wrap="square">
            <a:spAutoFit/>
          </a:bodyPr>
          <a:lstStyle/>
          <a:p>
            <a:r>
              <a:rPr lang="en-GB" sz="3600" b="1" dirty="0">
                <a:latin typeface="Candy Buzz BTN" panose="020F0504010107060306" pitchFamily="34" charset="0"/>
              </a:rPr>
              <a:t>D</a:t>
            </a:r>
            <a:r>
              <a:rPr lang="en-GB" sz="3600" dirty="0">
                <a:latin typeface="Candy Buzz BTN" panose="020F0504010107060306" pitchFamily="34" charset="0"/>
              </a:rPr>
              <a:t> - Danger</a:t>
            </a:r>
            <a:endParaRPr lang="en-GB" sz="3600" b="1" dirty="0">
              <a:latin typeface="Candy Buzz BTN" panose="020F0504010107060306" pitchFamily="34" charset="0"/>
            </a:endParaRPr>
          </a:p>
          <a:p>
            <a:r>
              <a:rPr lang="en-GB" sz="3600" b="1" dirty="0">
                <a:latin typeface="Candy Buzz BTN" panose="020F0504010107060306" pitchFamily="34" charset="0"/>
              </a:rPr>
              <a:t>R</a:t>
            </a:r>
            <a:r>
              <a:rPr lang="en-GB" sz="3600" dirty="0">
                <a:latin typeface="Candy Buzz BTN" panose="020F0504010107060306" pitchFamily="34" charset="0"/>
              </a:rPr>
              <a:t> – Response</a:t>
            </a:r>
          </a:p>
          <a:p>
            <a:r>
              <a:rPr lang="en-GB" sz="3600" b="1" dirty="0">
                <a:latin typeface="Candy Buzz BTN" panose="020F0504010107060306" pitchFamily="34" charset="0"/>
              </a:rPr>
              <a:t>S - Shout</a:t>
            </a:r>
          </a:p>
          <a:p>
            <a:r>
              <a:rPr lang="en-GB" sz="3600" b="1" dirty="0">
                <a:latin typeface="Candy Buzz BTN" panose="020F0504010107060306" pitchFamily="34" charset="0"/>
              </a:rPr>
              <a:t>A</a:t>
            </a:r>
            <a:r>
              <a:rPr lang="en-GB" sz="3600" dirty="0">
                <a:latin typeface="Candy Buzz BTN" panose="020F0504010107060306" pitchFamily="34" charset="0"/>
              </a:rPr>
              <a:t> - Airways</a:t>
            </a:r>
            <a:endParaRPr lang="en-GB" sz="3600" b="1" dirty="0">
              <a:latin typeface="Candy Buzz BTN" panose="020F0504010107060306" pitchFamily="34" charset="0"/>
            </a:endParaRPr>
          </a:p>
          <a:p>
            <a:r>
              <a:rPr lang="en-GB" sz="3600" b="1" dirty="0">
                <a:latin typeface="Candy Buzz BTN" panose="020F0504010107060306" pitchFamily="34" charset="0"/>
              </a:rPr>
              <a:t>B</a:t>
            </a:r>
            <a:r>
              <a:rPr lang="en-GB" sz="3600" dirty="0">
                <a:latin typeface="Candy Buzz BTN" panose="020F0504010107060306" pitchFamily="34" charset="0"/>
              </a:rPr>
              <a:t> - Breathing</a:t>
            </a:r>
            <a:endParaRPr lang="en-GB" sz="3600" b="1" dirty="0">
              <a:latin typeface="Candy Buzz BTN" panose="020F0504010107060306" pitchFamily="34" charset="0"/>
            </a:endParaRPr>
          </a:p>
          <a:p>
            <a:r>
              <a:rPr lang="en-GB" sz="3600" b="1" dirty="0">
                <a:latin typeface="Candy Buzz BTN" panose="020F0504010107060306" pitchFamily="34" charset="0"/>
              </a:rPr>
              <a:t>C</a:t>
            </a:r>
            <a:r>
              <a:rPr lang="en-GB" sz="3600" dirty="0">
                <a:latin typeface="Candy Buzz BTN" panose="020F0504010107060306" pitchFamily="34" charset="0"/>
              </a:rPr>
              <a:t> - Circulation</a:t>
            </a:r>
          </a:p>
        </p:txBody>
      </p:sp>
      <p:sp>
        <p:nvSpPr>
          <p:cNvPr id="3" name="Rectangle 2"/>
          <p:cNvSpPr/>
          <p:nvPr/>
        </p:nvSpPr>
        <p:spPr>
          <a:xfrm>
            <a:off x="377768" y="433435"/>
            <a:ext cx="4590487" cy="1569660"/>
          </a:xfrm>
          <a:prstGeom prst="rect">
            <a:avLst/>
          </a:prstGeom>
        </p:spPr>
        <p:txBody>
          <a:bodyPr wrap="none">
            <a:spAutoFit/>
          </a:bodyPr>
          <a:lstStyle/>
          <a:p>
            <a:r>
              <a:rPr lang="en-GB" sz="9600" b="1" u="sng" dirty="0">
                <a:latin typeface="Candy Buzz BTN" panose="020F0504010107060306" pitchFamily="34" charset="0"/>
              </a:rPr>
              <a:t>DRS ABC</a:t>
            </a:r>
          </a:p>
        </p:txBody>
      </p:sp>
      <p:pic>
        <p:nvPicPr>
          <p:cNvPr id="4" name="Picture 3">
            <a:extLst>
              <a:ext uri="{FF2B5EF4-FFF2-40B4-BE49-F238E27FC236}">
                <a16:creationId xmlns:a16="http://schemas.microsoft.com/office/drawing/2014/main" id="{2DBB0F54-88F7-4B4C-B346-3D353DE855CE}"/>
              </a:ext>
            </a:extLst>
          </p:cNvPr>
          <p:cNvPicPr>
            <a:picLocks noChangeAspect="1"/>
          </p:cNvPicPr>
          <p:nvPr/>
        </p:nvPicPr>
        <p:blipFill>
          <a:blip r:embed="rId4"/>
          <a:stretch>
            <a:fillRect/>
          </a:stretch>
        </p:blipFill>
        <p:spPr>
          <a:xfrm>
            <a:off x="5867400" y="1712037"/>
            <a:ext cx="4894609" cy="3456817"/>
          </a:xfrm>
          <a:prstGeom prst="rect">
            <a:avLst/>
          </a:prstGeom>
          <a:ln>
            <a:noFill/>
          </a:ln>
          <a:effectLst>
            <a:softEdge rad="112500"/>
          </a:effectLst>
        </p:spPr>
      </p:pic>
      <p:sp>
        <p:nvSpPr>
          <p:cNvPr id="7" name="Rectangle 6">
            <a:extLst>
              <a:ext uri="{FF2B5EF4-FFF2-40B4-BE49-F238E27FC236}">
                <a16:creationId xmlns:a16="http://schemas.microsoft.com/office/drawing/2014/main" id="{53A2CF22-E60B-4169-8F90-1FB25C5E4F5D}"/>
              </a:ext>
            </a:extLst>
          </p:cNvPr>
          <p:cNvSpPr/>
          <p:nvPr/>
        </p:nvSpPr>
        <p:spPr>
          <a:xfrm>
            <a:off x="6272813" y="5168854"/>
            <a:ext cx="4083781" cy="523220"/>
          </a:xfrm>
          <a:prstGeom prst="rect">
            <a:avLst/>
          </a:prstGeom>
        </p:spPr>
        <p:txBody>
          <a:bodyPr wrap="square">
            <a:spAutoFit/>
          </a:bodyPr>
          <a:lstStyle/>
          <a:p>
            <a:pPr algn="ctr"/>
            <a:r>
              <a:rPr lang="en-US" sz="1400" dirty="0"/>
              <a:t>Jonathan on PDMRO training, October 2017</a:t>
            </a:r>
          </a:p>
          <a:p>
            <a:pPr algn="ctr"/>
            <a:endParaRPr lang="en-US" sz="1400" dirty="0"/>
          </a:p>
        </p:txBody>
      </p:sp>
    </p:spTree>
    <p:extLst>
      <p:ext uri="{BB962C8B-B14F-4D97-AF65-F5344CB8AC3E}">
        <p14:creationId xmlns:p14="http://schemas.microsoft.com/office/powerpoint/2010/main" val="141403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 calcmode="lin" valueType="num">
                                      <p:cBhvr additive="base">
                                        <p:cTn id="3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 calcmode="lin" valueType="num">
                                      <p:cBhvr additive="base">
                                        <p:cTn id="36"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lum bright="-40000" contrast="-40000"/>
          </a:blip>
          <a:stretch>
            <a:fillRect/>
          </a:stretch>
        </p:blipFill>
        <p:spPr>
          <a:xfrm>
            <a:off x="10763794" y="394246"/>
            <a:ext cx="985257" cy="1561702"/>
          </a:xfrm>
          <a:prstGeom prst="rect">
            <a:avLst/>
          </a:prstGeom>
        </p:spPr>
      </p:pic>
      <p:grpSp>
        <p:nvGrpSpPr>
          <p:cNvPr id="5" name="Group 4"/>
          <p:cNvGrpSpPr/>
          <p:nvPr/>
        </p:nvGrpSpPr>
        <p:grpSpPr>
          <a:xfrm>
            <a:off x="537525" y="809898"/>
            <a:ext cx="4921031" cy="5522837"/>
            <a:chOff x="1381125" y="333542"/>
            <a:chExt cx="5238750" cy="609600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1125" y="333542"/>
              <a:ext cx="5238750" cy="6096000"/>
            </a:xfrm>
            <a:prstGeom prst="rect">
              <a:avLst/>
            </a:prstGeom>
          </p:spPr>
        </p:pic>
        <p:sp>
          <p:nvSpPr>
            <p:cNvPr id="4" name="Rectangle 3"/>
            <p:cNvSpPr/>
            <p:nvPr/>
          </p:nvSpPr>
          <p:spPr>
            <a:xfrm>
              <a:off x="2794000" y="1295400"/>
              <a:ext cx="10414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Rectangle 6"/>
          <p:cNvSpPr/>
          <p:nvPr/>
        </p:nvSpPr>
        <p:spPr>
          <a:xfrm>
            <a:off x="7185280" y="329578"/>
            <a:ext cx="1851789" cy="1323439"/>
          </a:xfrm>
          <a:prstGeom prst="rect">
            <a:avLst/>
          </a:prstGeom>
        </p:spPr>
        <p:txBody>
          <a:bodyPr wrap="none">
            <a:spAutoFit/>
          </a:bodyPr>
          <a:lstStyle/>
          <a:p>
            <a:r>
              <a:rPr lang="en-GB" sz="8000" b="1" u="sng" dirty="0">
                <a:latin typeface="Candy Buzz BTN" panose="020F0504010107060306" pitchFamily="34" charset="0"/>
              </a:rPr>
              <a:t>CPR</a:t>
            </a:r>
          </a:p>
        </p:txBody>
      </p:sp>
      <p:pic>
        <p:nvPicPr>
          <p:cNvPr id="6" name="Picture 5">
            <a:extLst>
              <a:ext uri="{FF2B5EF4-FFF2-40B4-BE49-F238E27FC236}">
                <a16:creationId xmlns:a16="http://schemas.microsoft.com/office/drawing/2014/main" id="{061F1FB9-B327-45ED-AC5A-A9D1AF659BB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000" b="90000" l="9982" r="89837">
                        <a14:foregroundMark x1="20690" y1="48667" x2="28675" y2="69667"/>
                        <a14:foregroundMark x1="28675" y1="69667" x2="28675" y2="69667"/>
                        <a14:foregroundMark x1="31397" y1="38667" x2="40290" y2="51167"/>
                        <a14:foregroundMark x1="68240" y1="7000" x2="58258" y2="14167"/>
                        <a14:backgroundMark x1="48094" y1="64333" x2="43920" y2="70000"/>
                        <a14:backgroundMark x1="42650" y1="57500" x2="46642" y2="61833"/>
                        <a14:backgroundMark x1="55898" y1="58333" x2="52450" y2="61833"/>
                        <a14:backgroundMark x1="64065" y1="56167" x2="64065" y2="56167"/>
                      </a14:backgroundRemoval>
                    </a14:imgEffect>
                  </a14:imgLayer>
                </a14:imgProps>
              </a:ext>
              <a:ext uri="{28A0092B-C50C-407E-A947-70E740481C1C}">
                <a14:useLocalDpi xmlns:a14="http://schemas.microsoft.com/office/drawing/2010/main" val="0"/>
              </a:ext>
            </a:extLst>
          </a:blip>
          <a:srcRect l="14437" t="5552" r="12012" b="9040"/>
          <a:stretch/>
        </p:blipFill>
        <p:spPr>
          <a:xfrm>
            <a:off x="5915829" y="1888425"/>
            <a:ext cx="3079791" cy="3894335"/>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D940F35-B91D-405C-A49D-A95A076A284E}"/>
              </a:ext>
            </a:extLst>
          </p:cNvPr>
          <p:cNvSpPr/>
          <p:nvPr/>
        </p:nvSpPr>
        <p:spPr>
          <a:xfrm>
            <a:off x="8994904" y="2172057"/>
            <a:ext cx="2977420" cy="1477328"/>
          </a:xfrm>
          <a:prstGeom prst="rect">
            <a:avLst/>
          </a:prstGeom>
        </p:spPr>
        <p:txBody>
          <a:bodyPr wrap="square">
            <a:spAutoFit/>
          </a:bodyPr>
          <a:lstStyle/>
          <a:p>
            <a:r>
              <a:rPr lang="en-US" dirty="0"/>
              <a:t>When shouldn’t you do CPR?</a:t>
            </a:r>
          </a:p>
          <a:p>
            <a:endParaRPr lang="en-US" dirty="0"/>
          </a:p>
          <a:p>
            <a:r>
              <a:rPr lang="en-US" dirty="0"/>
              <a:t>When the casualty has a catastrophic bleed. You must stop this before starting CPR.</a:t>
            </a:r>
          </a:p>
        </p:txBody>
      </p:sp>
      <p:pic>
        <p:nvPicPr>
          <p:cNvPr id="12" name="Picture 11">
            <a:extLst>
              <a:ext uri="{FF2B5EF4-FFF2-40B4-BE49-F238E27FC236}">
                <a16:creationId xmlns:a16="http://schemas.microsoft.com/office/drawing/2014/main" id="{E94F8016-A1C1-4AEE-8F3D-FD955481BA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18143" y="3933017"/>
            <a:ext cx="1291301" cy="1291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243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 calcmode="lin" valueType="num">
                                      <p:cBhvr additive="base">
                                        <p:cTn id="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77090" y="350232"/>
            <a:ext cx="3669018" cy="923330"/>
          </a:xfrm>
          <a:prstGeom prst="rect">
            <a:avLst/>
          </a:prstGeom>
        </p:spPr>
        <p:txBody>
          <a:bodyPr wrap="none">
            <a:spAutoFit/>
          </a:bodyPr>
          <a:lstStyle/>
          <a:p>
            <a:r>
              <a:rPr lang="en-GB" sz="5400" b="1" u="sng" dirty="0">
                <a:latin typeface="Candy Buzz BTN" panose="020F0504010107060306" pitchFamily="34" charset="0"/>
              </a:rPr>
              <a:t>Defibrillator</a:t>
            </a:r>
          </a:p>
        </p:txBody>
      </p:sp>
      <p:sp>
        <p:nvSpPr>
          <p:cNvPr id="8" name="Rectangle 7"/>
          <p:cNvSpPr/>
          <p:nvPr/>
        </p:nvSpPr>
        <p:spPr>
          <a:xfrm>
            <a:off x="761390" y="1293466"/>
            <a:ext cx="5503294" cy="3139321"/>
          </a:xfrm>
          <a:prstGeom prst="rect">
            <a:avLst/>
          </a:prstGeom>
        </p:spPr>
        <p:txBody>
          <a:bodyPr wrap="square">
            <a:spAutoFit/>
          </a:bodyPr>
          <a:lstStyle/>
          <a:p>
            <a:r>
              <a:rPr lang="en-US" dirty="0"/>
              <a:t>Defibrillators are becoming increasingly common across the UK. They work great alongside CPR as they </a:t>
            </a:r>
            <a:r>
              <a:rPr lang="en-US" dirty="0" err="1"/>
              <a:t>analyse</a:t>
            </a:r>
            <a:r>
              <a:rPr lang="en-US" dirty="0"/>
              <a:t> the casualties heart rhythm and if needed will electrically shock the heart.</a:t>
            </a:r>
          </a:p>
          <a:p>
            <a:endParaRPr lang="en-US" dirty="0"/>
          </a:p>
          <a:p>
            <a:r>
              <a:rPr lang="en-US" dirty="0"/>
              <a:t>This shock is designed to stop the heart in the hope that it will “reset” itself into beating in a normal rhythm.</a:t>
            </a:r>
          </a:p>
          <a:p>
            <a:endParaRPr lang="en-US" dirty="0"/>
          </a:p>
          <a:p>
            <a:r>
              <a:rPr lang="en-US" dirty="0"/>
              <a:t>There are a number of apps now which list the locations of defibs and once you ring 999 they can also advise you on the location of them.</a:t>
            </a: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62800" y1="79665" x2="67600" y2="73445"/>
                        <a14:foregroundMark x1="83400" y1="90431" x2="88000" y2="79665"/>
                        <a14:foregroundMark x1="75200" y1="96172" x2="75200" y2="96172"/>
                        <a14:foregroundMark x1="56600" y1="91627" x2="56600" y2="91627"/>
                        <a14:foregroundMark x1="63400" y1="97368" x2="63400" y2="97368"/>
                        <a14:foregroundMark x1="69000" y1="97847" x2="69000" y2="97847"/>
                        <a14:foregroundMark x1="71400" y1="96890" x2="71400" y2="96890"/>
                        <a14:foregroundMark x1="10400" y1="27990" x2="33400" y2="22249"/>
                        <a14:foregroundMark x1="73400" y1="89474" x2="77200" y2="79187"/>
                      </a14:backgroundRemoval>
                    </a14:imgEffect>
                  </a14:imgLayer>
                </a14:imgProps>
              </a:ext>
              <a:ext uri="{28A0092B-C50C-407E-A947-70E740481C1C}">
                <a14:useLocalDpi xmlns:a14="http://schemas.microsoft.com/office/drawing/2010/main" val="0"/>
              </a:ext>
            </a:extLst>
          </a:blip>
          <a:stretch>
            <a:fillRect/>
          </a:stretch>
        </p:blipFill>
        <p:spPr>
          <a:xfrm>
            <a:off x="6146049" y="350232"/>
            <a:ext cx="6143295" cy="5135794"/>
          </a:xfrm>
          <a:prstGeom prst="rect">
            <a:avLst/>
          </a:prstGeom>
          <a:ln>
            <a:noFill/>
          </a:ln>
          <a:effectLst>
            <a:outerShdw blurRad="292100" dist="139700" dir="2700000" algn="tl" rotWithShape="0">
              <a:srgbClr val="333333">
                <a:alpha val="65000"/>
              </a:srgbClr>
            </a:outerShdw>
          </a:effectLst>
        </p:spPr>
      </p:pic>
      <p:pic>
        <p:nvPicPr>
          <p:cNvPr id="12" name="Picture 11">
            <a:hlinkClick r:id="rId5"/>
            <a:extLst>
              <a:ext uri="{FF2B5EF4-FFF2-40B4-BE49-F238E27FC236}">
                <a16:creationId xmlns:a16="http://schemas.microsoft.com/office/drawing/2014/main" id="{1D585CF8-8A79-4750-A12E-7E99F87045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7090" y="4471613"/>
            <a:ext cx="4438650" cy="2028825"/>
          </a:xfrm>
          <a:prstGeom prst="rect">
            <a:avLst/>
          </a:prstGeom>
        </p:spPr>
      </p:pic>
      <p:pic>
        <p:nvPicPr>
          <p:cNvPr id="13" name="Picture 12">
            <a:extLst>
              <a:ext uri="{FF2B5EF4-FFF2-40B4-BE49-F238E27FC236}">
                <a16:creationId xmlns:a16="http://schemas.microsoft.com/office/drawing/2014/main" id="{3F0AA4E0-E0A2-44AA-8528-85BD35D56347}"/>
              </a:ext>
            </a:extLst>
          </p:cNvPr>
          <p:cNvPicPr>
            <a:picLocks noChangeAspect="1"/>
          </p:cNvPicPr>
          <p:nvPr/>
        </p:nvPicPr>
        <p:blipFill>
          <a:blip r:embed="rId7">
            <a:lum bright="-40000" contrast="-40000"/>
          </a:blip>
          <a:stretch>
            <a:fillRect/>
          </a:stretch>
        </p:blipFill>
        <p:spPr>
          <a:xfrm>
            <a:off x="10445353" y="591123"/>
            <a:ext cx="985257" cy="1561702"/>
          </a:xfrm>
          <a:prstGeom prst="rect">
            <a:avLst/>
          </a:prstGeom>
        </p:spPr>
      </p:pic>
    </p:spTree>
    <p:extLst>
      <p:ext uri="{BB962C8B-B14F-4D97-AF65-F5344CB8AC3E}">
        <p14:creationId xmlns:p14="http://schemas.microsoft.com/office/powerpoint/2010/main" val="415321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lum bright="-40000" contrast="-40000"/>
          </a:blip>
          <a:stretch>
            <a:fillRect/>
          </a:stretch>
        </p:blipFill>
        <p:spPr>
          <a:xfrm>
            <a:off x="418742" y="5017044"/>
            <a:ext cx="1093928" cy="1733953"/>
          </a:xfrm>
          <a:prstGeom prst="rect">
            <a:avLst/>
          </a:prstGeom>
        </p:spPr>
      </p:pic>
      <p:sp>
        <p:nvSpPr>
          <p:cNvPr id="2" name="Rectangle 1"/>
          <p:cNvSpPr/>
          <p:nvPr/>
        </p:nvSpPr>
        <p:spPr>
          <a:xfrm>
            <a:off x="1772008" y="433435"/>
            <a:ext cx="3315437" cy="769441"/>
          </a:xfrm>
          <a:prstGeom prst="rect">
            <a:avLst/>
          </a:prstGeom>
        </p:spPr>
        <p:txBody>
          <a:bodyPr wrap="square">
            <a:spAutoFit/>
          </a:bodyPr>
          <a:lstStyle/>
          <a:p>
            <a:r>
              <a:rPr lang="en-GB" sz="4400" b="1" u="sng" dirty="0">
                <a:latin typeface="Candy Buzz BTN" panose="020F0504010107060306" pitchFamily="34" charset="0"/>
              </a:rPr>
              <a:t>Hypothermia</a:t>
            </a:r>
          </a:p>
        </p:txBody>
      </p:sp>
      <p:sp>
        <p:nvSpPr>
          <p:cNvPr id="9" name="Rectangle 8">
            <a:extLst>
              <a:ext uri="{FF2B5EF4-FFF2-40B4-BE49-F238E27FC236}">
                <a16:creationId xmlns:a16="http://schemas.microsoft.com/office/drawing/2014/main" id="{4966E7D9-52AD-47F7-9DD5-1CC23B040780}"/>
              </a:ext>
            </a:extLst>
          </p:cNvPr>
          <p:cNvSpPr/>
          <p:nvPr/>
        </p:nvSpPr>
        <p:spPr>
          <a:xfrm>
            <a:off x="678080" y="1319335"/>
            <a:ext cx="5503294" cy="3970318"/>
          </a:xfrm>
          <a:prstGeom prst="rect">
            <a:avLst/>
          </a:prstGeom>
        </p:spPr>
        <p:txBody>
          <a:bodyPr wrap="square">
            <a:spAutoFit/>
          </a:bodyPr>
          <a:lstStyle/>
          <a:p>
            <a:r>
              <a:rPr lang="en-US" b="1" dirty="0"/>
              <a:t>Stages of hypothermia:</a:t>
            </a:r>
          </a:p>
          <a:p>
            <a:endParaRPr lang="en-US" dirty="0"/>
          </a:p>
          <a:p>
            <a:r>
              <a:rPr lang="en-US" dirty="0"/>
              <a:t>37° - Normal body temperature</a:t>
            </a:r>
          </a:p>
          <a:p>
            <a:r>
              <a:rPr lang="en-US" dirty="0"/>
              <a:t>36° - Feel cold</a:t>
            </a:r>
          </a:p>
          <a:p>
            <a:r>
              <a:rPr lang="en-US" dirty="0"/>
              <a:t>35° - Shivering</a:t>
            </a:r>
          </a:p>
          <a:p>
            <a:r>
              <a:rPr lang="en-US" dirty="0"/>
              <a:t>34° - Clumsy and confused</a:t>
            </a:r>
          </a:p>
          <a:p>
            <a:r>
              <a:rPr lang="en-US" dirty="0"/>
              <a:t>33° - Muscle stiffness</a:t>
            </a:r>
          </a:p>
          <a:p>
            <a:r>
              <a:rPr lang="en-US" dirty="0"/>
              <a:t>32° - Collapse</a:t>
            </a:r>
          </a:p>
          <a:p>
            <a:r>
              <a:rPr lang="en-US" dirty="0"/>
              <a:t>31° - Semiconscious</a:t>
            </a:r>
          </a:p>
          <a:p>
            <a:r>
              <a:rPr lang="en-US" dirty="0"/>
              <a:t>30° - Unconscious</a:t>
            </a:r>
          </a:p>
          <a:p>
            <a:r>
              <a:rPr lang="en-US" dirty="0"/>
              <a:t>29° - Slow breathing and slow pulse</a:t>
            </a:r>
          </a:p>
          <a:p>
            <a:r>
              <a:rPr lang="en-US" dirty="0"/>
              <a:t>28° - Dead</a:t>
            </a:r>
          </a:p>
          <a:p>
            <a:endParaRPr lang="en-US" dirty="0"/>
          </a:p>
          <a:p>
            <a:endParaRPr lang="en-US" dirty="0"/>
          </a:p>
        </p:txBody>
      </p:sp>
      <p:sp>
        <p:nvSpPr>
          <p:cNvPr id="10" name="Rectangle 9">
            <a:extLst>
              <a:ext uri="{FF2B5EF4-FFF2-40B4-BE49-F238E27FC236}">
                <a16:creationId xmlns:a16="http://schemas.microsoft.com/office/drawing/2014/main" id="{2086C722-A922-4685-A6CD-1764AE89A610}"/>
              </a:ext>
            </a:extLst>
          </p:cNvPr>
          <p:cNvSpPr/>
          <p:nvPr/>
        </p:nvSpPr>
        <p:spPr>
          <a:xfrm>
            <a:off x="2758754" y="4800001"/>
            <a:ext cx="8084194" cy="1477328"/>
          </a:xfrm>
          <a:prstGeom prst="rect">
            <a:avLst/>
          </a:prstGeom>
        </p:spPr>
        <p:txBody>
          <a:bodyPr wrap="square">
            <a:spAutoFit/>
          </a:bodyPr>
          <a:lstStyle/>
          <a:p>
            <a:r>
              <a:rPr lang="en-US" dirty="0"/>
              <a:t>Hypothermia is your bodies response to the cold. It really doesn’t take much for hypothermia to take hold, just a few degrees of body temperature drop can be drastic. Ever chattered your teeth? Then you’ve probably had the first stages of hypothermia.</a:t>
            </a:r>
          </a:p>
          <a:p>
            <a:endParaRPr lang="en-US" dirty="0"/>
          </a:p>
        </p:txBody>
      </p:sp>
      <p:pic>
        <p:nvPicPr>
          <p:cNvPr id="11" name="Picture 10">
            <a:extLst>
              <a:ext uri="{FF2B5EF4-FFF2-40B4-BE49-F238E27FC236}">
                <a16:creationId xmlns:a16="http://schemas.microsoft.com/office/drawing/2014/main" id="{C111FB61-451E-4D1A-BCD2-8A0CCED59727}"/>
              </a:ext>
            </a:extLst>
          </p:cNvPr>
          <p:cNvPicPr>
            <a:picLocks noChangeAspect="1"/>
          </p:cNvPicPr>
          <p:nvPr/>
        </p:nvPicPr>
        <p:blipFill>
          <a:blip r:embed="rId4"/>
          <a:stretch>
            <a:fillRect/>
          </a:stretch>
        </p:blipFill>
        <p:spPr>
          <a:xfrm>
            <a:off x="6800851" y="289058"/>
            <a:ext cx="5062044" cy="3796533"/>
          </a:xfrm>
          <a:prstGeom prst="rect">
            <a:avLst/>
          </a:prstGeom>
          <a:ln>
            <a:noFill/>
          </a:ln>
          <a:effectLst>
            <a:softEdge rad="112500"/>
          </a:effectLst>
        </p:spPr>
      </p:pic>
      <p:sp>
        <p:nvSpPr>
          <p:cNvPr id="12" name="Rectangle 11">
            <a:extLst>
              <a:ext uri="{FF2B5EF4-FFF2-40B4-BE49-F238E27FC236}">
                <a16:creationId xmlns:a16="http://schemas.microsoft.com/office/drawing/2014/main" id="{95F503E9-B8B6-466B-BBD8-8D27C1729FFE}"/>
              </a:ext>
            </a:extLst>
          </p:cNvPr>
          <p:cNvSpPr/>
          <p:nvPr/>
        </p:nvSpPr>
        <p:spPr>
          <a:xfrm>
            <a:off x="7289982" y="4009801"/>
            <a:ext cx="4083781" cy="523220"/>
          </a:xfrm>
          <a:prstGeom prst="rect">
            <a:avLst/>
          </a:prstGeom>
        </p:spPr>
        <p:txBody>
          <a:bodyPr wrap="square">
            <a:spAutoFit/>
          </a:bodyPr>
          <a:lstStyle/>
          <a:p>
            <a:pPr algn="ctr"/>
            <a:r>
              <a:rPr lang="en-US" sz="1400" dirty="0"/>
              <a:t>Jonathan, with friends on Kinder Scout January 2017</a:t>
            </a:r>
          </a:p>
          <a:p>
            <a:pPr algn="ctr"/>
            <a:endParaRPr lang="en-US" sz="1400" dirty="0"/>
          </a:p>
        </p:txBody>
      </p:sp>
    </p:spTree>
    <p:extLst>
      <p:ext uri="{BB962C8B-B14F-4D97-AF65-F5344CB8AC3E}">
        <p14:creationId xmlns:p14="http://schemas.microsoft.com/office/powerpoint/2010/main" val="69316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 calcmode="lin" valueType="num">
                                      <p:cBhvr additive="base">
                                        <p:cTn id="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 calcmode="lin" valueType="num">
                                      <p:cBhvr additive="base">
                                        <p:cTn id="1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anim calcmode="lin" valueType="num">
                                      <p:cBhvr additive="base">
                                        <p:cTn id="25"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anim calcmode="lin" valueType="num">
                                      <p:cBhvr additive="base">
                                        <p:cTn id="3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 calcmode="lin" valueType="num">
                                      <p:cBhvr additive="base">
                                        <p:cTn id="37"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anim calcmode="lin" valueType="num">
                                      <p:cBhvr additive="base">
                                        <p:cTn id="43"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9" end="9"/>
                                            </p:txEl>
                                          </p:spTgt>
                                        </p:tgtEl>
                                        <p:attrNameLst>
                                          <p:attrName>style.visibility</p:attrName>
                                        </p:attrNameLst>
                                      </p:cBhvr>
                                      <p:to>
                                        <p:strVal val="visible"/>
                                      </p:to>
                                    </p:set>
                                    <p:anim calcmode="lin" valueType="num">
                                      <p:cBhvr additive="base">
                                        <p:cTn id="49"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10" end="10"/>
                                            </p:txEl>
                                          </p:spTgt>
                                        </p:tgtEl>
                                        <p:attrNameLst>
                                          <p:attrName>style.visibility</p:attrName>
                                        </p:attrNameLst>
                                      </p:cBhvr>
                                      <p:to>
                                        <p:strVal val="visible"/>
                                      </p:to>
                                    </p:set>
                                    <p:anim calcmode="lin" valueType="num">
                                      <p:cBhvr additive="base">
                                        <p:cTn id="55"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
                                            <p:txEl>
                                              <p:pRg st="11" end="11"/>
                                            </p:txEl>
                                          </p:spTgt>
                                        </p:tgtEl>
                                        <p:attrNameLst>
                                          <p:attrName>style.visibility</p:attrName>
                                        </p:attrNameLst>
                                      </p:cBhvr>
                                      <p:to>
                                        <p:strVal val="visible"/>
                                      </p:to>
                                    </p:set>
                                    <p:anim calcmode="lin" valueType="num">
                                      <p:cBhvr additive="base">
                                        <p:cTn id="61"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lum bright="-40000" contrast="-40000"/>
          </a:blip>
          <a:stretch>
            <a:fillRect/>
          </a:stretch>
        </p:blipFill>
        <p:spPr>
          <a:xfrm>
            <a:off x="175159" y="5592449"/>
            <a:ext cx="749718" cy="1188356"/>
          </a:xfrm>
          <a:prstGeom prst="rect">
            <a:avLst/>
          </a:prstGeom>
        </p:spPr>
      </p:pic>
      <p:sp>
        <p:nvSpPr>
          <p:cNvPr id="2" name="Rectangle 1"/>
          <p:cNvSpPr/>
          <p:nvPr/>
        </p:nvSpPr>
        <p:spPr>
          <a:xfrm>
            <a:off x="550018" y="323751"/>
            <a:ext cx="2993063" cy="769441"/>
          </a:xfrm>
          <a:prstGeom prst="rect">
            <a:avLst/>
          </a:prstGeom>
        </p:spPr>
        <p:txBody>
          <a:bodyPr wrap="none">
            <a:spAutoFit/>
          </a:bodyPr>
          <a:lstStyle/>
          <a:p>
            <a:r>
              <a:rPr lang="en-GB" sz="4400" b="1" u="sng" dirty="0">
                <a:latin typeface="Candy Buzz BTN" panose="020F0504010107060306" pitchFamily="34" charset="0"/>
              </a:rPr>
              <a:t>Hyperthermia</a:t>
            </a:r>
          </a:p>
        </p:txBody>
      </p:sp>
      <p:sp>
        <p:nvSpPr>
          <p:cNvPr id="9" name="Rectangle 8">
            <a:extLst>
              <a:ext uri="{FF2B5EF4-FFF2-40B4-BE49-F238E27FC236}">
                <a16:creationId xmlns:a16="http://schemas.microsoft.com/office/drawing/2014/main" id="{A3C3923E-B939-4376-BFE8-78B2A08DC447}"/>
              </a:ext>
            </a:extLst>
          </p:cNvPr>
          <p:cNvSpPr/>
          <p:nvPr/>
        </p:nvSpPr>
        <p:spPr>
          <a:xfrm>
            <a:off x="5726469" y="454245"/>
            <a:ext cx="5449474" cy="1477328"/>
          </a:xfrm>
          <a:prstGeom prst="rect">
            <a:avLst/>
          </a:prstGeom>
        </p:spPr>
        <p:txBody>
          <a:bodyPr wrap="square">
            <a:spAutoFit/>
          </a:bodyPr>
          <a:lstStyle/>
          <a:p>
            <a:pPr algn="r"/>
            <a:r>
              <a:rPr lang="en-US" dirty="0"/>
              <a:t>Hyperthermia is your bodies response to heat and how you regulate it. How I remember the difference between hyperthermia and hypothermia is in the spelling of the words. Hyp</a:t>
            </a:r>
            <a:r>
              <a:rPr lang="en-US" b="1" u="sng" dirty="0"/>
              <a:t>o</a:t>
            </a:r>
            <a:r>
              <a:rPr lang="en-US" dirty="0"/>
              <a:t>thermia has a </a:t>
            </a:r>
            <a:r>
              <a:rPr lang="en-US" b="1" u="sng" dirty="0"/>
              <a:t>O</a:t>
            </a:r>
            <a:r>
              <a:rPr lang="en-US" dirty="0"/>
              <a:t> in it, so does c</a:t>
            </a:r>
            <a:r>
              <a:rPr lang="en-US" b="1" u="sng" dirty="0"/>
              <a:t>o</a:t>
            </a:r>
            <a:r>
              <a:rPr lang="en-US" dirty="0"/>
              <a:t>ld. Hyp</a:t>
            </a:r>
            <a:r>
              <a:rPr lang="en-US" b="1" u="sng" dirty="0"/>
              <a:t>e</a:t>
            </a:r>
            <a:r>
              <a:rPr lang="en-US" dirty="0"/>
              <a:t>rthermia has a </a:t>
            </a:r>
            <a:r>
              <a:rPr lang="en-US" b="1" u="sng" dirty="0"/>
              <a:t>E</a:t>
            </a:r>
            <a:r>
              <a:rPr lang="en-US" dirty="0"/>
              <a:t> in it, so does h</a:t>
            </a:r>
            <a:r>
              <a:rPr lang="en-US" b="1" u="sng" dirty="0"/>
              <a:t>e</a:t>
            </a:r>
            <a:r>
              <a:rPr lang="en-US" dirty="0"/>
              <a:t>at.</a:t>
            </a:r>
          </a:p>
        </p:txBody>
      </p:sp>
      <p:sp>
        <p:nvSpPr>
          <p:cNvPr id="10" name="Rectangle 9">
            <a:extLst>
              <a:ext uri="{FF2B5EF4-FFF2-40B4-BE49-F238E27FC236}">
                <a16:creationId xmlns:a16="http://schemas.microsoft.com/office/drawing/2014/main" id="{8D4D290A-F270-4E47-B4C1-0154E48A16CE}"/>
              </a:ext>
            </a:extLst>
          </p:cNvPr>
          <p:cNvSpPr/>
          <p:nvPr/>
        </p:nvSpPr>
        <p:spPr>
          <a:xfrm>
            <a:off x="550018" y="1622131"/>
            <a:ext cx="4971195" cy="3970318"/>
          </a:xfrm>
          <a:prstGeom prst="rect">
            <a:avLst/>
          </a:prstGeom>
        </p:spPr>
        <p:txBody>
          <a:bodyPr wrap="square">
            <a:spAutoFit/>
          </a:bodyPr>
          <a:lstStyle/>
          <a:p>
            <a:r>
              <a:rPr lang="en-US" b="1" dirty="0"/>
              <a:t>Stages of hyperthermia:</a:t>
            </a:r>
          </a:p>
          <a:p>
            <a:endParaRPr lang="en-US" dirty="0"/>
          </a:p>
          <a:p>
            <a:r>
              <a:rPr lang="en-US" dirty="0"/>
              <a:t>1. Heat Cramps: Abdominal, hamstring or calve cramps, along with feeling dehydrated.</a:t>
            </a:r>
          </a:p>
          <a:p>
            <a:endParaRPr lang="en-US" dirty="0"/>
          </a:p>
          <a:p>
            <a:r>
              <a:rPr lang="en-US" dirty="0"/>
              <a:t>2. Heat Exhaustion: Feel hot, thirsty, sick, headaches, may also be acting out of character (seem a little crazy!). Dizzy, weak and a rapid pulse.</a:t>
            </a:r>
          </a:p>
          <a:p>
            <a:endParaRPr lang="en-US" dirty="0"/>
          </a:p>
          <a:p>
            <a:r>
              <a:rPr lang="en-US" dirty="0"/>
              <a:t>3. Heat Stroke: Feeling really hot now 40°ish body temperature. They are acting really odd, not thinking straight. Begin to stop sweating, with skin becoming dry and hot. From here it is life threatening and they need to get to a hospital.</a:t>
            </a:r>
          </a:p>
        </p:txBody>
      </p:sp>
      <p:pic>
        <p:nvPicPr>
          <p:cNvPr id="14" name="Picture 13">
            <a:extLst>
              <a:ext uri="{FF2B5EF4-FFF2-40B4-BE49-F238E27FC236}">
                <a16:creationId xmlns:a16="http://schemas.microsoft.com/office/drawing/2014/main" id="{D572B07B-2E1D-491D-A8B9-9F76E3488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4979" y="1931573"/>
            <a:ext cx="4300964" cy="3225723"/>
          </a:xfrm>
          <a:prstGeom prst="rect">
            <a:avLst/>
          </a:prstGeom>
          <a:ln>
            <a:noFill/>
          </a:ln>
          <a:effectLst>
            <a:softEdge rad="112500"/>
          </a:effectLst>
        </p:spPr>
      </p:pic>
      <p:sp>
        <p:nvSpPr>
          <p:cNvPr id="15" name="Rectangle 14">
            <a:extLst>
              <a:ext uri="{FF2B5EF4-FFF2-40B4-BE49-F238E27FC236}">
                <a16:creationId xmlns:a16="http://schemas.microsoft.com/office/drawing/2014/main" id="{CDB406CA-B166-4FB9-AB4F-C1A748FA5D3D}"/>
              </a:ext>
            </a:extLst>
          </p:cNvPr>
          <p:cNvSpPr/>
          <p:nvPr/>
        </p:nvSpPr>
        <p:spPr>
          <a:xfrm>
            <a:off x="7697989" y="5115657"/>
            <a:ext cx="2654944" cy="738664"/>
          </a:xfrm>
          <a:prstGeom prst="rect">
            <a:avLst/>
          </a:prstGeom>
        </p:spPr>
        <p:txBody>
          <a:bodyPr wrap="square">
            <a:spAutoFit/>
          </a:bodyPr>
          <a:lstStyle/>
          <a:p>
            <a:pPr algn="ctr"/>
            <a:r>
              <a:rPr lang="en-US" sz="1400" dirty="0"/>
              <a:t>Jonathan on a warm day, on the Isle of Rum September 2017</a:t>
            </a:r>
          </a:p>
          <a:p>
            <a:pPr algn="ctr"/>
            <a:endParaRPr lang="en-US" sz="1400" dirty="0"/>
          </a:p>
        </p:txBody>
      </p:sp>
    </p:spTree>
    <p:extLst>
      <p:ext uri="{BB962C8B-B14F-4D97-AF65-F5344CB8AC3E}">
        <p14:creationId xmlns:p14="http://schemas.microsoft.com/office/powerpoint/2010/main" val="31686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 calcmode="lin" valueType="num">
                                      <p:cBhvr additive="base">
                                        <p:cTn id="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 calcmode="lin" valueType="num">
                                      <p:cBhvr additive="base">
                                        <p:cTn id="1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anim calcmode="lin" valueType="num">
                                      <p:cBhvr additive="base">
                                        <p:cTn id="19"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lum bright="-40000" contrast="-40000"/>
          </a:blip>
          <a:stretch>
            <a:fillRect/>
          </a:stretch>
        </p:blipFill>
        <p:spPr>
          <a:xfrm>
            <a:off x="316481" y="5347773"/>
            <a:ext cx="879063" cy="1393376"/>
          </a:xfrm>
          <a:prstGeom prst="rect">
            <a:avLst/>
          </a:prstGeom>
        </p:spPr>
      </p:pic>
      <p:sp>
        <p:nvSpPr>
          <p:cNvPr id="2" name="Rectangle 1"/>
          <p:cNvSpPr/>
          <p:nvPr/>
        </p:nvSpPr>
        <p:spPr>
          <a:xfrm>
            <a:off x="1547211" y="433435"/>
            <a:ext cx="3703834" cy="769441"/>
          </a:xfrm>
          <a:prstGeom prst="rect">
            <a:avLst/>
          </a:prstGeom>
        </p:spPr>
        <p:txBody>
          <a:bodyPr wrap="none">
            <a:spAutoFit/>
          </a:bodyPr>
          <a:lstStyle/>
          <a:p>
            <a:r>
              <a:rPr lang="en-GB" sz="4400" b="1" u="sng" dirty="0">
                <a:latin typeface="Candy Buzz BTN" panose="020F0504010107060306" pitchFamily="34" charset="0"/>
              </a:rPr>
              <a:t>Recovery Position</a:t>
            </a:r>
          </a:p>
        </p:txBody>
      </p:sp>
      <p:pic>
        <p:nvPicPr>
          <p:cNvPr id="3" name="Picture 2"/>
          <p:cNvPicPr>
            <a:picLocks noChangeAspect="1"/>
          </p:cNvPicPr>
          <p:nvPr/>
        </p:nvPicPr>
        <p:blipFill>
          <a:blip r:embed="rId4"/>
          <a:stretch>
            <a:fillRect/>
          </a:stretch>
        </p:blipFill>
        <p:spPr>
          <a:xfrm>
            <a:off x="1691094" y="1636311"/>
            <a:ext cx="6025203" cy="4572000"/>
          </a:xfrm>
          <a:prstGeom prst="rect">
            <a:avLst/>
          </a:prstGeom>
        </p:spPr>
      </p:pic>
      <p:pic>
        <p:nvPicPr>
          <p:cNvPr id="9" name="Picture 8">
            <a:extLst>
              <a:ext uri="{FF2B5EF4-FFF2-40B4-BE49-F238E27FC236}">
                <a16:creationId xmlns:a16="http://schemas.microsoft.com/office/drawing/2014/main" id="{60A6A26F-B2AE-4A79-96A3-3B1A1724D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6334" y="162440"/>
            <a:ext cx="3364216" cy="4485620"/>
          </a:xfrm>
          <a:prstGeom prst="rect">
            <a:avLst/>
          </a:prstGeom>
          <a:ln>
            <a:noFill/>
          </a:ln>
          <a:effectLst>
            <a:softEdge rad="112500"/>
          </a:effectLst>
        </p:spPr>
      </p:pic>
      <p:sp>
        <p:nvSpPr>
          <p:cNvPr id="10" name="Rectangle 9">
            <a:extLst>
              <a:ext uri="{FF2B5EF4-FFF2-40B4-BE49-F238E27FC236}">
                <a16:creationId xmlns:a16="http://schemas.microsoft.com/office/drawing/2014/main" id="{8C422411-B3B6-44BF-9258-8C3D7C84C7C1}"/>
              </a:ext>
            </a:extLst>
          </p:cNvPr>
          <p:cNvSpPr/>
          <p:nvPr/>
        </p:nvSpPr>
        <p:spPr>
          <a:xfrm>
            <a:off x="8656334" y="4648060"/>
            <a:ext cx="3364216" cy="954107"/>
          </a:xfrm>
          <a:prstGeom prst="rect">
            <a:avLst/>
          </a:prstGeom>
        </p:spPr>
        <p:txBody>
          <a:bodyPr wrap="square">
            <a:spAutoFit/>
          </a:bodyPr>
          <a:lstStyle/>
          <a:p>
            <a:pPr algn="ctr"/>
            <a:r>
              <a:rPr lang="en-US" sz="1400" dirty="0"/>
              <a:t>Members of Nottinghamshire Search and Rescue Team practicing the recovery position October 2015</a:t>
            </a:r>
          </a:p>
          <a:p>
            <a:pPr algn="ctr"/>
            <a:endParaRPr lang="en-US" sz="1400" dirty="0"/>
          </a:p>
        </p:txBody>
      </p:sp>
      <p:pic>
        <p:nvPicPr>
          <p:cNvPr id="8" name="Picture 7">
            <a:hlinkClick r:id="rId6"/>
            <a:extLst>
              <a:ext uri="{FF2B5EF4-FFF2-40B4-BE49-F238E27FC236}">
                <a16:creationId xmlns:a16="http://schemas.microsoft.com/office/drawing/2014/main" id="{632BD24A-8CB9-4DD6-9160-2582296BB399}"/>
              </a:ext>
            </a:extLst>
          </p:cNvPr>
          <p:cNvPicPr>
            <a:picLocks noChangeAspect="1"/>
          </p:cNvPicPr>
          <p:nvPr/>
        </p:nvPicPr>
        <p:blipFill rotWithShape="1">
          <a:blip r:embed="rId7"/>
          <a:srcRect l="28378" t="5932" r="27297" b="13846"/>
          <a:stretch/>
        </p:blipFill>
        <p:spPr>
          <a:xfrm>
            <a:off x="503282" y="1320060"/>
            <a:ext cx="940037" cy="1085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1697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lum bright="-40000" contrast="-40000"/>
          </a:blip>
          <a:stretch>
            <a:fillRect/>
          </a:stretch>
        </p:blipFill>
        <p:spPr>
          <a:xfrm>
            <a:off x="10879787" y="3836346"/>
            <a:ext cx="915559" cy="1451226"/>
          </a:xfrm>
          <a:prstGeom prst="rect">
            <a:avLst/>
          </a:prstGeom>
        </p:spPr>
      </p:pic>
      <p:sp>
        <p:nvSpPr>
          <p:cNvPr id="2" name="Rectangle 1"/>
          <p:cNvSpPr/>
          <p:nvPr/>
        </p:nvSpPr>
        <p:spPr>
          <a:xfrm>
            <a:off x="678080" y="614912"/>
            <a:ext cx="1746888" cy="769441"/>
          </a:xfrm>
          <a:prstGeom prst="rect">
            <a:avLst/>
          </a:prstGeom>
        </p:spPr>
        <p:txBody>
          <a:bodyPr wrap="none">
            <a:spAutoFit/>
          </a:bodyPr>
          <a:lstStyle/>
          <a:p>
            <a:r>
              <a:rPr lang="en-GB" sz="4400" b="1" u="sng" dirty="0">
                <a:latin typeface="Candy Buzz BTN" panose="020F0504010107060306" pitchFamily="34" charset="0"/>
              </a:rPr>
              <a:t>Blisters</a:t>
            </a: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89831" y1="81538" x2="90960" y2="56923"/>
                        <a14:foregroundMark x1="92467" y1="5641" x2="99247" y2="36410"/>
                        <a14:foregroundMark x1="96987" y1="87179" x2="85687" y2="99487"/>
                      </a14:backgroundRemoval>
                    </a14:imgEffect>
                  </a14:imgLayer>
                </a14:imgProps>
              </a:ext>
            </a:extLst>
          </a:blip>
          <a:stretch>
            <a:fillRect/>
          </a:stretch>
        </p:blipFill>
        <p:spPr>
          <a:xfrm>
            <a:off x="7467600" y="0"/>
            <a:ext cx="4724400" cy="3469898"/>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6"/>
          <a:stretch>
            <a:fillRect/>
          </a:stretch>
        </p:blipFill>
        <p:spPr>
          <a:xfrm>
            <a:off x="3178226" y="850699"/>
            <a:ext cx="3092349" cy="1768500"/>
          </a:xfrm>
          <a:prstGeom prst="rect">
            <a:avLst/>
          </a:prstGeom>
          <a:ln>
            <a:noFill/>
          </a:ln>
          <a:effectLst>
            <a:softEdge rad="112500"/>
          </a:effectLst>
        </p:spPr>
      </p:pic>
      <p:pic>
        <p:nvPicPr>
          <p:cNvPr id="5" name="Picture 4">
            <a:extLst>
              <a:ext uri="{FF2B5EF4-FFF2-40B4-BE49-F238E27FC236}">
                <a16:creationId xmlns:a16="http://schemas.microsoft.com/office/drawing/2014/main" id="{23988312-6765-4D36-A1AF-5A0FFC73396C}"/>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7404" b="61218" l="889" r="57778">
                        <a14:foregroundMark x1="7778" y1="60897" x2="17111" y2="59295"/>
                        <a14:foregroundMark x1="17111" y1="59295" x2="42333" y2="59295"/>
                        <a14:foregroundMark x1="42333" y1="59295" x2="55000" y2="57372"/>
                        <a14:foregroundMark x1="55000" y1="57372" x2="57778" y2="57372"/>
                        <a14:foregroundMark x1="889" y1="29167" x2="4000" y2="46795"/>
                      </a14:backgroundRemoval>
                    </a14:imgEffect>
                  </a14:imgLayer>
                </a14:imgProps>
              </a:ext>
            </a:extLst>
          </a:blip>
          <a:srcRect t="23397" r="41000" b="34571"/>
          <a:stretch/>
        </p:blipFill>
        <p:spPr>
          <a:xfrm>
            <a:off x="0" y="4359843"/>
            <a:ext cx="5057775" cy="2498157"/>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E7D4EF0E-7E1F-49B5-BA85-2D3CDD30866F}"/>
              </a:ext>
            </a:extLst>
          </p:cNvPr>
          <p:cNvSpPr/>
          <p:nvPr/>
        </p:nvSpPr>
        <p:spPr>
          <a:xfrm>
            <a:off x="678080" y="2963444"/>
            <a:ext cx="7183024" cy="1477328"/>
          </a:xfrm>
          <a:prstGeom prst="rect">
            <a:avLst/>
          </a:prstGeom>
        </p:spPr>
        <p:txBody>
          <a:bodyPr wrap="square">
            <a:spAutoFit/>
          </a:bodyPr>
          <a:lstStyle/>
          <a:p>
            <a:pPr algn="ctr"/>
            <a:r>
              <a:rPr lang="en-US" dirty="0"/>
              <a:t>Blisters are really uncomfortable to walk along with. They can be caused by a variety of different things, more often than not by not “wearing” your boots in. Put shortly; if you wear boots that you have recently got without “easing” into them first with short walks, the fabric hasn’t had the time to shape to your feet and in turn rubs. </a:t>
            </a:r>
          </a:p>
        </p:txBody>
      </p:sp>
      <p:sp>
        <p:nvSpPr>
          <p:cNvPr id="9" name="Rectangle 8">
            <a:extLst>
              <a:ext uri="{FF2B5EF4-FFF2-40B4-BE49-F238E27FC236}">
                <a16:creationId xmlns:a16="http://schemas.microsoft.com/office/drawing/2014/main" id="{CB85A090-5EFB-44B4-BE1F-BD56BF22950F}"/>
              </a:ext>
            </a:extLst>
          </p:cNvPr>
          <p:cNvSpPr/>
          <p:nvPr/>
        </p:nvSpPr>
        <p:spPr>
          <a:xfrm>
            <a:off x="5111067" y="5160733"/>
            <a:ext cx="4046320" cy="1200329"/>
          </a:xfrm>
          <a:prstGeom prst="rect">
            <a:avLst/>
          </a:prstGeom>
        </p:spPr>
        <p:txBody>
          <a:bodyPr wrap="square">
            <a:spAutoFit/>
          </a:bodyPr>
          <a:lstStyle/>
          <a:p>
            <a:r>
              <a:rPr lang="en-US" dirty="0"/>
              <a:t>Blister plasters are a great way to cover a blister. They provide a skin like layer which not only helps the blister to heal, but prevents others from forming. </a:t>
            </a:r>
          </a:p>
        </p:txBody>
      </p:sp>
    </p:spTree>
    <p:extLst>
      <p:ext uri="{BB962C8B-B14F-4D97-AF65-F5344CB8AC3E}">
        <p14:creationId xmlns:p14="http://schemas.microsoft.com/office/powerpoint/2010/main" val="73563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lum bright="-40000" contrast="-40000"/>
          </a:blip>
          <a:stretch>
            <a:fillRect/>
          </a:stretch>
        </p:blipFill>
        <p:spPr>
          <a:xfrm>
            <a:off x="11121799" y="147685"/>
            <a:ext cx="998320" cy="1582407"/>
          </a:xfrm>
          <a:prstGeom prst="rect">
            <a:avLst/>
          </a:prstGeom>
        </p:spPr>
      </p:pic>
      <p:sp>
        <p:nvSpPr>
          <p:cNvPr id="2" name="Rectangle 1"/>
          <p:cNvSpPr/>
          <p:nvPr/>
        </p:nvSpPr>
        <p:spPr>
          <a:xfrm>
            <a:off x="464704" y="554167"/>
            <a:ext cx="2632452" cy="769441"/>
          </a:xfrm>
          <a:prstGeom prst="rect">
            <a:avLst/>
          </a:prstGeom>
        </p:spPr>
        <p:txBody>
          <a:bodyPr wrap="none">
            <a:spAutoFit/>
          </a:bodyPr>
          <a:lstStyle/>
          <a:p>
            <a:r>
              <a:rPr lang="en-GB" sz="4400" b="1" u="sng" dirty="0">
                <a:latin typeface="Candy Buzz BTN" panose="020F0504010107060306" pitchFamily="34" charset="0"/>
              </a:rPr>
              <a:t>Cuts/Grazes</a:t>
            </a:r>
          </a:p>
        </p:txBody>
      </p:sp>
      <p:pic>
        <p:nvPicPr>
          <p:cNvPr id="3" name="Picture 2"/>
          <p:cNvPicPr>
            <a:picLocks noChangeAspect="1"/>
          </p:cNvPicPr>
          <p:nvPr/>
        </p:nvPicPr>
        <p:blipFill>
          <a:blip r:embed="rId4"/>
          <a:stretch>
            <a:fillRect/>
          </a:stretch>
        </p:blipFill>
        <p:spPr>
          <a:xfrm rot="1519794">
            <a:off x="7870924" y="2037365"/>
            <a:ext cx="3937960" cy="2675896"/>
          </a:xfrm>
          <a:prstGeom prst="rect">
            <a:avLst/>
          </a:prstGeom>
          <a:ln>
            <a:noFill/>
          </a:ln>
          <a:effectLst>
            <a:softEdge rad="112500"/>
          </a:effectLst>
        </p:spPr>
      </p:pic>
      <p:pic>
        <p:nvPicPr>
          <p:cNvPr id="4" name="Picture 3"/>
          <p:cNvPicPr>
            <a:picLocks noChangeAspect="1"/>
          </p:cNvPicPr>
          <p:nvPr/>
        </p:nvPicPr>
        <p:blipFill rotWithShape="1">
          <a:blip r:embed="rId5"/>
          <a:srcRect l="3564" r="1576" b="15422"/>
          <a:stretch/>
        </p:blipFill>
        <p:spPr>
          <a:xfrm>
            <a:off x="4704192" y="4353227"/>
            <a:ext cx="3059546" cy="2182358"/>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4CB013E5-AA12-4C2D-A5B9-1D5FCB160086}"/>
              </a:ext>
            </a:extLst>
          </p:cNvPr>
          <p:cNvSpPr/>
          <p:nvPr/>
        </p:nvSpPr>
        <p:spPr>
          <a:xfrm>
            <a:off x="4214029" y="1604880"/>
            <a:ext cx="4046320" cy="1477328"/>
          </a:xfrm>
          <a:prstGeom prst="rect">
            <a:avLst/>
          </a:prstGeom>
        </p:spPr>
        <p:txBody>
          <a:bodyPr wrap="square">
            <a:spAutoFit/>
          </a:bodyPr>
          <a:lstStyle/>
          <a:p>
            <a:r>
              <a:rPr lang="en-US" dirty="0"/>
              <a:t>There are lots of different types of cuts and grazes. How you dress them depends upon what type of cut/graze it is. Your teacher will now demonstrate a few different dressing methods.</a:t>
            </a:r>
          </a:p>
        </p:txBody>
      </p:sp>
      <p:pic>
        <p:nvPicPr>
          <p:cNvPr id="11" name="Picture 10">
            <a:extLst>
              <a:ext uri="{FF2B5EF4-FFF2-40B4-BE49-F238E27FC236}">
                <a16:creationId xmlns:a16="http://schemas.microsoft.com/office/drawing/2014/main" id="{3FCCAB20-3D11-486E-89BF-316E4D1A53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704" y="1363086"/>
            <a:ext cx="3371850" cy="4495800"/>
          </a:xfrm>
          <a:prstGeom prst="rect">
            <a:avLst/>
          </a:prstGeom>
          <a:ln>
            <a:noFill/>
          </a:ln>
          <a:effectLst>
            <a:softEdge rad="112500"/>
          </a:effectLst>
        </p:spPr>
      </p:pic>
      <p:sp>
        <p:nvSpPr>
          <p:cNvPr id="12" name="Rectangle 11">
            <a:extLst>
              <a:ext uri="{FF2B5EF4-FFF2-40B4-BE49-F238E27FC236}">
                <a16:creationId xmlns:a16="http://schemas.microsoft.com/office/drawing/2014/main" id="{6F5BB425-F7BA-48BC-B7D1-2FB882C0CDCE}"/>
              </a:ext>
            </a:extLst>
          </p:cNvPr>
          <p:cNvSpPr/>
          <p:nvPr/>
        </p:nvSpPr>
        <p:spPr>
          <a:xfrm>
            <a:off x="472338" y="5858886"/>
            <a:ext cx="3364216" cy="954107"/>
          </a:xfrm>
          <a:prstGeom prst="rect">
            <a:avLst/>
          </a:prstGeom>
        </p:spPr>
        <p:txBody>
          <a:bodyPr wrap="square">
            <a:spAutoFit/>
          </a:bodyPr>
          <a:lstStyle/>
          <a:p>
            <a:pPr algn="ctr"/>
            <a:r>
              <a:rPr lang="en-US" sz="1400" dirty="0"/>
              <a:t>Members of Nottinghamshire Search and Rescue Team practicing bandaging October 2015</a:t>
            </a:r>
          </a:p>
          <a:p>
            <a:pPr algn="ctr"/>
            <a:endParaRPr lang="en-US" sz="1400" dirty="0"/>
          </a:p>
        </p:txBody>
      </p:sp>
    </p:spTree>
    <p:extLst>
      <p:ext uri="{BB962C8B-B14F-4D97-AF65-F5344CB8AC3E}">
        <p14:creationId xmlns:p14="http://schemas.microsoft.com/office/powerpoint/2010/main" val="52834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lum bright="-40000" contrast="-40000"/>
          </a:blip>
          <a:stretch>
            <a:fillRect/>
          </a:stretch>
        </p:blipFill>
        <p:spPr>
          <a:xfrm>
            <a:off x="166088" y="5508358"/>
            <a:ext cx="627610" cy="994806"/>
          </a:xfrm>
          <a:prstGeom prst="rect">
            <a:avLst/>
          </a:prstGeom>
        </p:spPr>
      </p:pic>
      <p:sp>
        <p:nvSpPr>
          <p:cNvPr id="2" name="Rectangle 1"/>
          <p:cNvSpPr/>
          <p:nvPr/>
        </p:nvSpPr>
        <p:spPr>
          <a:xfrm>
            <a:off x="793698" y="591216"/>
            <a:ext cx="1612814" cy="769441"/>
          </a:xfrm>
          <a:prstGeom prst="rect">
            <a:avLst/>
          </a:prstGeom>
        </p:spPr>
        <p:txBody>
          <a:bodyPr wrap="none">
            <a:spAutoFit/>
          </a:bodyPr>
          <a:lstStyle/>
          <a:p>
            <a:r>
              <a:rPr lang="en-GB" sz="4400" b="1" u="sng" dirty="0">
                <a:latin typeface="Candy Buzz BTN" panose="020F0504010107060306" pitchFamily="34" charset="0"/>
              </a:rPr>
              <a:t>Breaks</a:t>
            </a:r>
          </a:p>
        </p:txBody>
      </p:sp>
      <p:pic>
        <p:nvPicPr>
          <p:cNvPr id="3" name="Picture 2"/>
          <p:cNvPicPr>
            <a:picLocks noChangeAspect="1"/>
          </p:cNvPicPr>
          <p:nvPr/>
        </p:nvPicPr>
        <p:blipFill rotWithShape="1">
          <a:blip r:embed="rId4"/>
          <a:srcRect b="15720"/>
          <a:stretch/>
        </p:blipFill>
        <p:spPr>
          <a:xfrm>
            <a:off x="457199" y="2119651"/>
            <a:ext cx="4496634" cy="2236930"/>
          </a:xfrm>
          <a:prstGeom prst="rect">
            <a:avLst/>
          </a:prstGeom>
        </p:spPr>
      </p:pic>
      <p:pic>
        <p:nvPicPr>
          <p:cNvPr id="4" name="Picture 3"/>
          <p:cNvPicPr>
            <a:picLocks noChangeAspect="1"/>
          </p:cNvPicPr>
          <p:nvPr/>
        </p:nvPicPr>
        <p:blipFill rotWithShape="1">
          <a:blip r:embed="rId5"/>
          <a:srcRect b="3779"/>
          <a:stretch/>
        </p:blipFill>
        <p:spPr>
          <a:xfrm>
            <a:off x="5250876" y="591216"/>
            <a:ext cx="3006224" cy="4121995"/>
          </a:xfrm>
          <a:prstGeom prst="rect">
            <a:avLst/>
          </a:prstGeom>
        </p:spPr>
      </p:pic>
      <p:pic>
        <p:nvPicPr>
          <p:cNvPr id="9" name="Picture 8">
            <a:extLst>
              <a:ext uri="{FF2B5EF4-FFF2-40B4-BE49-F238E27FC236}">
                <a16:creationId xmlns:a16="http://schemas.microsoft.com/office/drawing/2014/main" id="{DA537F79-87CB-4229-B701-FFAA4317B987}"/>
              </a:ext>
            </a:extLst>
          </p:cNvPr>
          <p:cNvPicPr>
            <a:picLocks noChangeAspect="1"/>
          </p:cNvPicPr>
          <p:nvPr/>
        </p:nvPicPr>
        <p:blipFill>
          <a:blip r:embed="rId6"/>
          <a:stretch>
            <a:fillRect/>
          </a:stretch>
        </p:blipFill>
        <p:spPr>
          <a:xfrm>
            <a:off x="8476608" y="306023"/>
            <a:ext cx="3519287" cy="2346191"/>
          </a:xfrm>
          <a:prstGeom prst="rect">
            <a:avLst/>
          </a:prstGeom>
          <a:ln>
            <a:noFill/>
          </a:ln>
          <a:effectLst>
            <a:softEdge rad="112500"/>
          </a:effectLst>
        </p:spPr>
      </p:pic>
      <p:sp>
        <p:nvSpPr>
          <p:cNvPr id="10" name="Rectangle 9">
            <a:extLst>
              <a:ext uri="{FF2B5EF4-FFF2-40B4-BE49-F238E27FC236}">
                <a16:creationId xmlns:a16="http://schemas.microsoft.com/office/drawing/2014/main" id="{2F6DE234-AEDD-4A42-8C34-877097397CBE}"/>
              </a:ext>
            </a:extLst>
          </p:cNvPr>
          <p:cNvSpPr/>
          <p:nvPr/>
        </p:nvSpPr>
        <p:spPr>
          <a:xfrm>
            <a:off x="8554143" y="2521996"/>
            <a:ext cx="3364216" cy="954107"/>
          </a:xfrm>
          <a:prstGeom prst="rect">
            <a:avLst/>
          </a:prstGeom>
        </p:spPr>
        <p:txBody>
          <a:bodyPr wrap="square">
            <a:spAutoFit/>
          </a:bodyPr>
          <a:lstStyle/>
          <a:p>
            <a:pPr algn="ctr"/>
            <a:r>
              <a:rPr lang="en-US" sz="1400" dirty="0"/>
              <a:t>Members of Derby Mountain Rescue Team on a training exercise, dealing with a lower leg fracture November 2015</a:t>
            </a:r>
          </a:p>
          <a:p>
            <a:pPr algn="ctr"/>
            <a:endParaRPr lang="en-US" sz="1400" dirty="0"/>
          </a:p>
        </p:txBody>
      </p:sp>
      <p:sp>
        <p:nvSpPr>
          <p:cNvPr id="11" name="Rectangle 10">
            <a:extLst>
              <a:ext uri="{FF2B5EF4-FFF2-40B4-BE49-F238E27FC236}">
                <a16:creationId xmlns:a16="http://schemas.microsoft.com/office/drawing/2014/main" id="{B7FB87C6-0A2C-45CC-B71D-6A5277127C07}"/>
              </a:ext>
            </a:extLst>
          </p:cNvPr>
          <p:cNvSpPr/>
          <p:nvPr/>
        </p:nvSpPr>
        <p:spPr>
          <a:xfrm>
            <a:off x="974586" y="5046693"/>
            <a:ext cx="7958494" cy="923330"/>
          </a:xfrm>
          <a:prstGeom prst="rect">
            <a:avLst/>
          </a:prstGeom>
        </p:spPr>
        <p:txBody>
          <a:bodyPr wrap="square">
            <a:spAutoFit/>
          </a:bodyPr>
          <a:lstStyle/>
          <a:p>
            <a:r>
              <a:rPr lang="en-US" dirty="0"/>
              <a:t>Breaks are certainly one thing that means you must get your casualty off the hill. It is also important to immobilize the relevant limb to ensure it isn’t damaged further. Use whatever you have to hand to do this and remember keep the casualty warm.</a:t>
            </a:r>
          </a:p>
        </p:txBody>
      </p:sp>
    </p:spTree>
    <p:extLst>
      <p:ext uri="{BB962C8B-B14F-4D97-AF65-F5344CB8AC3E}">
        <p14:creationId xmlns:p14="http://schemas.microsoft.com/office/powerpoint/2010/main" val="39708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lum bright="-40000" contrast="-40000"/>
          </a:blip>
          <a:stretch>
            <a:fillRect/>
          </a:stretch>
        </p:blipFill>
        <p:spPr>
          <a:xfrm>
            <a:off x="11137609" y="161693"/>
            <a:ext cx="949374" cy="1504825"/>
          </a:xfrm>
          <a:prstGeom prst="rect">
            <a:avLst/>
          </a:prstGeom>
        </p:spPr>
      </p:pic>
      <p:sp>
        <p:nvSpPr>
          <p:cNvPr id="2" name="Rectangle 1"/>
          <p:cNvSpPr/>
          <p:nvPr/>
        </p:nvSpPr>
        <p:spPr>
          <a:xfrm>
            <a:off x="358849" y="583109"/>
            <a:ext cx="3376950" cy="769441"/>
          </a:xfrm>
          <a:prstGeom prst="rect">
            <a:avLst/>
          </a:prstGeom>
        </p:spPr>
        <p:txBody>
          <a:bodyPr wrap="none">
            <a:spAutoFit/>
          </a:bodyPr>
          <a:lstStyle/>
          <a:p>
            <a:r>
              <a:rPr lang="en-GB" sz="4400" b="1" u="sng" dirty="0">
                <a:latin typeface="Candy Buzz BTN" panose="020F0504010107060306" pitchFamily="34" charset="0"/>
              </a:rPr>
              <a:t>Sprains/Strains</a:t>
            </a: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15345" y1="82034" x2="19693" y2="25085"/>
                        <a14:foregroundMark x1="75448" y1="36949" x2="76982" y2="12203"/>
                        <a14:foregroundMark x1="81841" y1="25763" x2="83887" y2="16949"/>
                        <a14:foregroundMark x1="86957" y1="94915" x2="78517" y2="97288"/>
                        <a14:foregroundMark x1="24552" y1="25763" x2="27110" y2="16949"/>
                        <a14:backgroundMark x1="51662" y1="65424" x2="49616" y2="92203"/>
                        <a14:backgroundMark x1="24297" y1="19322" x2="25064" y2="16949"/>
                      </a14:backgroundRemoval>
                    </a14:imgEffect>
                  </a14:imgLayer>
                </a14:imgProps>
              </a:ext>
            </a:extLst>
          </a:blip>
          <a:stretch>
            <a:fillRect/>
          </a:stretch>
        </p:blipFill>
        <p:spPr>
          <a:xfrm>
            <a:off x="-164244" y="3560267"/>
            <a:ext cx="4456299" cy="3362169"/>
          </a:xfrm>
          <a:prstGeom prst="rect">
            <a:avLst/>
          </a:prstGeom>
        </p:spPr>
      </p:pic>
      <p:sp>
        <p:nvSpPr>
          <p:cNvPr id="4" name="TextBox 3"/>
          <p:cNvSpPr txBox="1"/>
          <p:nvPr/>
        </p:nvSpPr>
        <p:spPr>
          <a:xfrm>
            <a:off x="373876" y="1666518"/>
            <a:ext cx="1396729" cy="1631216"/>
          </a:xfrm>
          <a:prstGeom prst="rect">
            <a:avLst/>
          </a:prstGeom>
          <a:noFill/>
        </p:spPr>
        <p:txBody>
          <a:bodyPr wrap="none" rtlCol="0">
            <a:spAutoFit/>
          </a:bodyPr>
          <a:lstStyle/>
          <a:p>
            <a:pPr algn="ctr"/>
            <a:r>
              <a:rPr lang="en-GB" sz="2800" b="1" u="sng" dirty="0"/>
              <a:t>RICE</a:t>
            </a:r>
            <a:endParaRPr lang="en-GB" dirty="0"/>
          </a:p>
          <a:p>
            <a:pPr marL="285750" indent="-285750">
              <a:buFont typeface="Arial" panose="020B0604020202020204" pitchFamily="34" charset="0"/>
              <a:buChar char="•"/>
            </a:pPr>
            <a:r>
              <a:rPr lang="en-GB" dirty="0"/>
              <a:t>Rest</a:t>
            </a:r>
          </a:p>
          <a:p>
            <a:pPr marL="285750" indent="-285750">
              <a:buFont typeface="Arial" panose="020B0604020202020204" pitchFamily="34" charset="0"/>
              <a:buChar char="•"/>
            </a:pPr>
            <a:r>
              <a:rPr lang="en-GB" dirty="0"/>
              <a:t>Ice</a:t>
            </a:r>
          </a:p>
          <a:p>
            <a:pPr marL="285750" indent="-285750">
              <a:buFont typeface="Arial" panose="020B0604020202020204" pitchFamily="34" charset="0"/>
              <a:buChar char="•"/>
            </a:pPr>
            <a:r>
              <a:rPr lang="en-GB" dirty="0"/>
              <a:t>Compress</a:t>
            </a:r>
          </a:p>
          <a:p>
            <a:pPr marL="285750" indent="-285750">
              <a:buFont typeface="Arial" panose="020B0604020202020204" pitchFamily="34" charset="0"/>
              <a:buChar char="•"/>
            </a:pPr>
            <a:r>
              <a:rPr lang="en-GB" dirty="0"/>
              <a:t>Elevate</a:t>
            </a:r>
          </a:p>
        </p:txBody>
      </p:sp>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2428482" y="-9525"/>
            <a:ext cx="4000500" cy="272415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8"/>
          <a:srcRect b="1855"/>
          <a:stretch/>
        </p:blipFill>
        <p:spPr>
          <a:xfrm>
            <a:off x="6096000" y="1938260"/>
            <a:ext cx="3004457" cy="4410232"/>
          </a:xfrm>
          <a:prstGeom prst="rect">
            <a:avLst/>
          </a:prstGeom>
        </p:spPr>
      </p:pic>
      <p:sp>
        <p:nvSpPr>
          <p:cNvPr id="11" name="Rectangle 10">
            <a:extLst>
              <a:ext uri="{FF2B5EF4-FFF2-40B4-BE49-F238E27FC236}">
                <a16:creationId xmlns:a16="http://schemas.microsoft.com/office/drawing/2014/main" id="{AA3FA51D-2C73-453B-97D7-7107CC36427F}"/>
              </a:ext>
            </a:extLst>
          </p:cNvPr>
          <p:cNvSpPr/>
          <p:nvPr/>
        </p:nvSpPr>
        <p:spPr>
          <a:xfrm>
            <a:off x="9467850" y="2420571"/>
            <a:ext cx="2350274" cy="1754326"/>
          </a:xfrm>
          <a:prstGeom prst="rect">
            <a:avLst/>
          </a:prstGeom>
        </p:spPr>
        <p:txBody>
          <a:bodyPr wrap="square">
            <a:spAutoFit/>
          </a:bodyPr>
          <a:lstStyle/>
          <a:p>
            <a:pPr algn="r"/>
            <a:r>
              <a:rPr lang="en-US" dirty="0"/>
              <a:t>Sprains occur when the parts of your body holding your bones together tear. They will heal, however it will take time.</a:t>
            </a:r>
          </a:p>
        </p:txBody>
      </p:sp>
    </p:spTree>
    <p:extLst>
      <p:ext uri="{BB962C8B-B14F-4D97-AF65-F5344CB8AC3E}">
        <p14:creationId xmlns:p14="http://schemas.microsoft.com/office/powerpoint/2010/main" val="212277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lum bright="-40000" contrast="-40000"/>
          </a:blip>
          <a:stretch>
            <a:fillRect/>
          </a:stretch>
        </p:blipFill>
        <p:spPr>
          <a:xfrm>
            <a:off x="10796341" y="221630"/>
            <a:ext cx="1100736" cy="1744744"/>
          </a:xfrm>
          <a:prstGeom prst="rect">
            <a:avLst/>
          </a:prstGeom>
        </p:spPr>
      </p:pic>
      <p:sp>
        <p:nvSpPr>
          <p:cNvPr id="2" name="Rectangle 1"/>
          <p:cNvSpPr/>
          <p:nvPr/>
        </p:nvSpPr>
        <p:spPr>
          <a:xfrm>
            <a:off x="1128695" y="314154"/>
            <a:ext cx="3750257" cy="769441"/>
          </a:xfrm>
          <a:prstGeom prst="rect">
            <a:avLst/>
          </a:prstGeom>
        </p:spPr>
        <p:txBody>
          <a:bodyPr wrap="none">
            <a:spAutoFit/>
          </a:bodyPr>
          <a:lstStyle/>
          <a:p>
            <a:r>
              <a:rPr lang="en-GB" sz="4400" b="1" u="sng" dirty="0">
                <a:latin typeface="Candy Buzz BTN" panose="020F0504010107060306" pitchFamily="34" charset="0"/>
              </a:rPr>
              <a:t>Allergic Reactions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2866" y="1083595"/>
            <a:ext cx="3352800" cy="223418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4339" y="4522215"/>
            <a:ext cx="2090057" cy="156754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291" y="1397749"/>
            <a:ext cx="2760057" cy="174024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921" y="3515205"/>
            <a:ext cx="3058427" cy="202996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8"/>
          <a:stretch>
            <a:fillRect/>
          </a:stretch>
        </p:blipFill>
        <p:spPr>
          <a:xfrm>
            <a:off x="3904116" y="4353486"/>
            <a:ext cx="2857500" cy="1905000"/>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2B988F83-7697-4D91-8AC9-C7F484D5B5BB}"/>
              </a:ext>
            </a:extLst>
          </p:cNvPr>
          <p:cNvSpPr/>
          <p:nvPr/>
        </p:nvSpPr>
        <p:spPr>
          <a:xfrm>
            <a:off x="8813546" y="2532949"/>
            <a:ext cx="2831533" cy="1569660"/>
          </a:xfrm>
          <a:prstGeom prst="rect">
            <a:avLst/>
          </a:prstGeom>
        </p:spPr>
        <p:txBody>
          <a:bodyPr wrap="square">
            <a:spAutoFit/>
          </a:bodyPr>
          <a:lstStyle/>
          <a:p>
            <a:pPr algn="r"/>
            <a:r>
              <a:rPr lang="en-US" sz="3200" dirty="0"/>
              <a:t>What do all of these pictures link to?</a:t>
            </a:r>
          </a:p>
        </p:txBody>
      </p:sp>
      <p:sp>
        <p:nvSpPr>
          <p:cNvPr id="13" name="Rectangle 12">
            <a:extLst>
              <a:ext uri="{FF2B5EF4-FFF2-40B4-BE49-F238E27FC236}">
                <a16:creationId xmlns:a16="http://schemas.microsoft.com/office/drawing/2014/main" id="{63A5F9E2-BFC6-4EEF-8C67-CF3AC846688E}"/>
              </a:ext>
            </a:extLst>
          </p:cNvPr>
          <p:cNvSpPr/>
          <p:nvPr/>
        </p:nvSpPr>
        <p:spPr>
          <a:xfrm>
            <a:off x="3676616" y="1517286"/>
            <a:ext cx="1584982" cy="2031325"/>
          </a:xfrm>
          <a:prstGeom prst="rect">
            <a:avLst/>
          </a:prstGeom>
        </p:spPr>
        <p:txBody>
          <a:bodyPr wrap="square">
            <a:spAutoFit/>
          </a:bodyPr>
          <a:lstStyle/>
          <a:p>
            <a:r>
              <a:rPr lang="en-US" dirty="0"/>
              <a:t>For more information about ticks click </a:t>
            </a:r>
            <a:r>
              <a:rPr lang="en-US" dirty="0">
                <a:hlinkClick r:id="rId9"/>
              </a:rPr>
              <a:t>here</a:t>
            </a:r>
            <a:r>
              <a:rPr lang="en-US" dirty="0"/>
              <a:t> (scroll to the bottom of the page).</a:t>
            </a:r>
          </a:p>
        </p:txBody>
      </p:sp>
    </p:spTree>
    <p:extLst>
      <p:ext uri="{BB962C8B-B14F-4D97-AF65-F5344CB8AC3E}">
        <p14:creationId xmlns:p14="http://schemas.microsoft.com/office/powerpoint/2010/main" val="201211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lum bright="-40000" contrast="-40000"/>
          </a:blip>
          <a:stretch>
            <a:fillRect/>
          </a:stretch>
        </p:blipFill>
        <p:spPr>
          <a:xfrm>
            <a:off x="10677147" y="238241"/>
            <a:ext cx="1016812" cy="1611719"/>
          </a:xfrm>
          <a:prstGeom prst="rect">
            <a:avLst/>
          </a:prstGeom>
        </p:spPr>
      </p:pic>
      <p:sp>
        <p:nvSpPr>
          <p:cNvPr id="2" name="Rectangle 1"/>
          <p:cNvSpPr/>
          <p:nvPr/>
        </p:nvSpPr>
        <p:spPr>
          <a:xfrm>
            <a:off x="1006447" y="238241"/>
            <a:ext cx="4878259" cy="769441"/>
          </a:xfrm>
          <a:prstGeom prst="rect">
            <a:avLst/>
          </a:prstGeom>
        </p:spPr>
        <p:txBody>
          <a:bodyPr wrap="none">
            <a:spAutoFit/>
          </a:bodyPr>
          <a:lstStyle/>
          <a:p>
            <a:r>
              <a:rPr lang="en-GB" sz="4400" b="1" u="sng" dirty="0">
                <a:latin typeface="Candy Buzz BTN" panose="020F0504010107060306" pitchFamily="34" charset="0"/>
              </a:rPr>
              <a:t>Animal Borne Diseases</a:t>
            </a:r>
          </a:p>
        </p:txBody>
      </p:sp>
      <p:pic>
        <p:nvPicPr>
          <p:cNvPr id="7" name="Picture 6"/>
          <p:cNvPicPr>
            <a:picLocks noChangeAspect="1"/>
          </p:cNvPicPr>
          <p:nvPr/>
        </p:nvPicPr>
        <p:blipFill>
          <a:blip r:embed="rId4"/>
          <a:stretch>
            <a:fillRect/>
          </a:stretch>
        </p:blipFill>
        <p:spPr>
          <a:xfrm>
            <a:off x="1891415" y="1556366"/>
            <a:ext cx="2857500" cy="165735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516607" y="2747485"/>
            <a:ext cx="733342" cy="369332"/>
          </a:xfrm>
          <a:prstGeom prst="rect">
            <a:avLst/>
          </a:prstGeom>
        </p:spPr>
        <p:txBody>
          <a:bodyPr wrap="none">
            <a:spAutoFit/>
          </a:bodyPr>
          <a:lstStyle/>
          <a:p>
            <a:r>
              <a:rPr lang="it-IT" b="1" dirty="0"/>
              <a:t>E coli </a:t>
            </a:r>
            <a:endParaRPr lang="en-GB" dirty="0"/>
          </a:p>
        </p:txBody>
      </p:sp>
      <p:sp>
        <p:nvSpPr>
          <p:cNvPr id="11" name="Rectangle 5"/>
          <p:cNvSpPr>
            <a:spLocks noChangeArrowheads="1"/>
          </p:cNvSpPr>
          <p:nvPr/>
        </p:nvSpPr>
        <p:spPr bwMode="auto">
          <a:xfrm rot="10800000" flipV="1">
            <a:off x="542483" y="3429592"/>
            <a:ext cx="5616591"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eaLnBrk="0" fontAlgn="base" hangingPunct="0">
              <a:spcBef>
                <a:spcPct val="0"/>
              </a:spcBef>
              <a:spcAft>
                <a:spcPct val="0"/>
              </a:spcAft>
            </a:pPr>
            <a:r>
              <a:rPr lang="en-US" altLang="en-US" dirty="0"/>
              <a:t>E coli is found in the excrement of animals, particularly cattle. It can be caught by:</a:t>
            </a:r>
            <a:endParaRPr kumimoji="0" lang="en-US" altLang="en-US"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effectLst/>
              </a:rPr>
              <a:t>Eating contaminated food.</a:t>
            </a:r>
            <a:endParaRPr lang="en-US" altLang="en-US"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effectLst/>
              </a:rPr>
              <a:t>Touching infected animals or accidentally coming into contact with their </a:t>
            </a:r>
            <a:r>
              <a:rPr kumimoji="0" lang="en-US" altLang="en-US" i="0" u="none" strike="noStrike" cap="none" normalizeH="0" baseline="0" dirty="0" err="1">
                <a:ln>
                  <a:noFill/>
                </a:ln>
                <a:effectLst/>
              </a:rPr>
              <a:t>faeces</a:t>
            </a:r>
            <a:r>
              <a:rPr kumimoji="0" lang="en-US" altLang="en-US" i="0" u="none" strike="noStrike" cap="none" normalizeH="0" baseline="0" dirty="0">
                <a:ln>
                  <a:noFill/>
                </a:ln>
                <a:effectLst/>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effectLst/>
              </a:rPr>
              <a:t>Contact with people who have the illness, particularly if you do not wash your hands thoroughly after using the toilet.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effectLst/>
              </a:rPr>
              <a:t>Drinking water from inadequately treated water supplies.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effectLst/>
              </a:rPr>
              <a:t>Swimming or playing in contaminated water</a:t>
            </a:r>
            <a:r>
              <a:rPr lang="en-US" altLang="en-US" dirty="0"/>
              <a:t>.</a:t>
            </a:r>
            <a:endParaRPr kumimoji="0" lang="en-US" altLang="en-US" sz="12100" i="0" u="none" strike="noStrike" cap="none" normalizeH="0" baseline="0" dirty="0">
              <a:ln>
                <a:noFill/>
              </a:ln>
              <a:effectLst/>
            </a:endParaRPr>
          </a:p>
        </p:txBody>
      </p:sp>
      <p:pic>
        <p:nvPicPr>
          <p:cNvPr id="4" name="Picture 3">
            <a:extLst>
              <a:ext uri="{FF2B5EF4-FFF2-40B4-BE49-F238E27FC236}">
                <a16:creationId xmlns:a16="http://schemas.microsoft.com/office/drawing/2014/main" id="{5DCCD7D2-A3F7-427D-ACCA-0DE7E0B0B0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4158" y="2006995"/>
            <a:ext cx="4001395" cy="3001046"/>
          </a:xfrm>
          <a:prstGeom prst="rect">
            <a:avLst/>
          </a:prstGeom>
          <a:ln>
            <a:noFill/>
          </a:ln>
          <a:effectLst>
            <a:softEdge rad="112500"/>
          </a:effectLst>
        </p:spPr>
      </p:pic>
    </p:spTree>
    <p:extLst>
      <p:ext uri="{BB962C8B-B14F-4D97-AF65-F5344CB8AC3E}">
        <p14:creationId xmlns:p14="http://schemas.microsoft.com/office/powerpoint/2010/main" val="2069469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lum bright="-40000" contrast="-40000"/>
          </a:blip>
          <a:stretch>
            <a:fillRect/>
          </a:stretch>
        </p:blipFill>
        <p:spPr>
          <a:xfrm>
            <a:off x="10838953" y="264267"/>
            <a:ext cx="1047750" cy="1660757"/>
          </a:xfrm>
          <a:prstGeom prst="rect">
            <a:avLst/>
          </a:prstGeom>
        </p:spPr>
      </p:pic>
      <p:sp>
        <p:nvSpPr>
          <p:cNvPr id="2" name="Rectangle 1"/>
          <p:cNvSpPr/>
          <p:nvPr/>
        </p:nvSpPr>
        <p:spPr>
          <a:xfrm>
            <a:off x="1971024" y="264267"/>
            <a:ext cx="1876476" cy="1015663"/>
          </a:xfrm>
          <a:prstGeom prst="rect">
            <a:avLst/>
          </a:prstGeom>
        </p:spPr>
        <p:txBody>
          <a:bodyPr wrap="none">
            <a:spAutoFit/>
          </a:bodyPr>
          <a:lstStyle/>
          <a:p>
            <a:r>
              <a:rPr lang="en-GB" sz="6000" b="1" u="sng" dirty="0">
                <a:latin typeface="Candy Buzz BTN" panose="020F0504010107060306" pitchFamily="34" charset="0"/>
              </a:rPr>
              <a:t>Burns</a:t>
            </a:r>
          </a:p>
        </p:txBody>
      </p:sp>
      <p:pic>
        <p:nvPicPr>
          <p:cNvPr id="3" name="Picture 2"/>
          <p:cNvPicPr>
            <a:picLocks noChangeAspect="1"/>
          </p:cNvPicPr>
          <p:nvPr/>
        </p:nvPicPr>
        <p:blipFill>
          <a:blip r:embed="rId4"/>
          <a:stretch>
            <a:fillRect/>
          </a:stretch>
        </p:blipFill>
        <p:spPr>
          <a:xfrm>
            <a:off x="305297" y="1433531"/>
            <a:ext cx="3663394" cy="2747545"/>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a:stretch>
            <a:fillRect/>
          </a:stretch>
        </p:blipFill>
        <p:spPr>
          <a:xfrm>
            <a:off x="4148606" y="2529425"/>
            <a:ext cx="2494870" cy="333953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backgroundRemoval t="9639" b="89357" l="6888" r="94774">
                        <a14:foregroundMark x1="24703" y1="78313" x2="24703" y2="78313"/>
                      </a14:backgroundRemoval>
                    </a14:imgEffect>
                  </a14:imgLayer>
                </a14:imgProps>
              </a:ext>
            </a:extLst>
          </a:blip>
          <a:stretch>
            <a:fillRect/>
          </a:stretch>
        </p:blipFill>
        <p:spPr>
          <a:xfrm>
            <a:off x="4148606" y="25714"/>
            <a:ext cx="4233182" cy="250371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8">
            <a:extLst>
              <a:ext uri="{BEBA8EAE-BF5A-486C-A8C5-ECC9F3942E4B}">
                <a14:imgProps xmlns:a14="http://schemas.microsoft.com/office/drawing/2010/main">
                  <a14:imgLayer r:embed="rId9">
                    <a14:imgEffect>
                      <a14:backgroundRemoval t="7667" b="95000" l="2000" r="100000">
                        <a14:foregroundMark x1="23000" y1="31333" x2="23000" y2="31333"/>
                        <a14:foregroundMark x1="27667" y1="28000" x2="27667" y2="28000"/>
                        <a14:foregroundMark x1="33667" y1="27000" x2="33667" y2="27000"/>
                        <a14:foregroundMark x1="30667" y1="26667" x2="30667" y2="26667"/>
                        <a14:foregroundMark x1="13000" y1="51333" x2="13000" y2="51333"/>
                        <a14:foregroundMark x1="11000" y1="51333" x2="11000" y2="51333"/>
                        <a14:foregroundMark x1="9000" y1="52333" x2="9000" y2="52333"/>
                        <a14:foregroundMark x1="45000" y1="15333" x2="45000" y2="15333"/>
                        <a14:foregroundMark x1="53333" y1="13333" x2="53333" y2="13333"/>
                        <a14:foregroundMark x1="58333" y1="16000" x2="58333" y2="16000"/>
                        <a14:foregroundMark x1="62000" y1="19000" x2="62000" y2="19000"/>
                        <a14:foregroundMark x1="63667" y1="22000" x2="63667" y2="22000"/>
                        <a14:foregroundMark x1="51000" y1="13667" x2="51000" y2="13667"/>
                      </a14:backgroundRemoval>
                    </a14:imgEffect>
                  </a14:imgLayer>
                </a14:imgProps>
              </a:ext>
            </a:extLst>
          </a:blip>
          <a:srcRect b="22524"/>
          <a:stretch/>
        </p:blipFill>
        <p:spPr>
          <a:xfrm>
            <a:off x="114473" y="3757048"/>
            <a:ext cx="3968750" cy="3074826"/>
          </a:xfrm>
          <a:prstGeom prst="rect">
            <a:avLst/>
          </a:prstGeom>
        </p:spPr>
      </p:pic>
      <p:sp>
        <p:nvSpPr>
          <p:cNvPr id="7" name="TextBox 6"/>
          <p:cNvSpPr txBox="1"/>
          <p:nvPr/>
        </p:nvSpPr>
        <p:spPr>
          <a:xfrm>
            <a:off x="7000281" y="3322031"/>
            <a:ext cx="2050305" cy="1754326"/>
          </a:xfrm>
          <a:prstGeom prst="rect">
            <a:avLst/>
          </a:prstGeom>
          <a:noFill/>
        </p:spPr>
        <p:txBody>
          <a:bodyPr wrap="none" rtlCol="0">
            <a:spAutoFit/>
          </a:bodyPr>
          <a:lstStyle/>
          <a:p>
            <a:pPr marL="342900" indent="-342900">
              <a:buAutoNum type="arabicPeriod"/>
            </a:pPr>
            <a:r>
              <a:rPr lang="en-GB" sz="3600" dirty="0"/>
              <a:t>Cool</a:t>
            </a:r>
          </a:p>
          <a:p>
            <a:pPr marL="342900" indent="-342900">
              <a:buAutoNum type="arabicPeriod"/>
            </a:pPr>
            <a:r>
              <a:rPr lang="en-GB" sz="3600" dirty="0"/>
              <a:t>Remove</a:t>
            </a:r>
          </a:p>
          <a:p>
            <a:pPr marL="342900" indent="-342900">
              <a:buAutoNum type="arabicPeriod"/>
            </a:pPr>
            <a:r>
              <a:rPr lang="en-GB" sz="3600" dirty="0"/>
              <a:t>Dress</a:t>
            </a:r>
          </a:p>
        </p:txBody>
      </p:sp>
      <p:pic>
        <p:nvPicPr>
          <p:cNvPr id="12" name="Picture 11">
            <a:extLst>
              <a:ext uri="{FF2B5EF4-FFF2-40B4-BE49-F238E27FC236}">
                <a16:creationId xmlns:a16="http://schemas.microsoft.com/office/drawing/2014/main" id="{DCE8FA36-1629-4B86-BBC4-54E1B80D3CED}"/>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26800" b="74800" l="8000" r="93200">
                        <a14:foregroundMark x1="8000" y1="56000" x2="8400" y2="50000"/>
                        <a14:foregroundMark x1="39200" y1="28400" x2="47600" y2="26800"/>
                        <a14:foregroundMark x1="93200" y1="59200" x2="92000" y2="67600"/>
                        <a14:foregroundMark x1="82800" y1="74400" x2="76000" y2="74800"/>
                      </a14:backgroundRemoval>
                    </a14:imgEffect>
                  </a14:imgLayer>
                </a14:imgProps>
              </a:ext>
            </a:extLst>
          </a:blip>
          <a:srcRect t="24000" b="20101"/>
          <a:stretch/>
        </p:blipFill>
        <p:spPr>
          <a:xfrm>
            <a:off x="8561703" y="2061889"/>
            <a:ext cx="2667000" cy="14908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832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lum bright="-40000" contrast="-40000"/>
          </a:blip>
          <a:stretch>
            <a:fillRect/>
          </a:stretch>
        </p:blipFill>
        <p:spPr>
          <a:xfrm>
            <a:off x="11195299" y="128164"/>
            <a:ext cx="835122" cy="1323727"/>
          </a:xfrm>
          <a:prstGeom prst="rect">
            <a:avLst/>
          </a:prstGeom>
        </p:spPr>
      </p:pic>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backgroundRemoval t="7143" b="93714" l="8682" r="89711"/>
                    </a14:imgEffect>
                  </a14:imgLayer>
                </a14:imgProps>
              </a:ext>
              <a:ext uri="{28A0092B-C50C-407E-A947-70E740481C1C}">
                <a14:useLocalDpi xmlns:a14="http://schemas.microsoft.com/office/drawing/2010/main" val="0"/>
              </a:ext>
            </a:extLst>
          </a:blip>
          <a:srcRect l="8978" t="7142" r="10197" b="8045"/>
          <a:stretch/>
        </p:blipFill>
        <p:spPr>
          <a:xfrm>
            <a:off x="2694395" y="1451891"/>
            <a:ext cx="2476644" cy="292468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368534" y="435791"/>
            <a:ext cx="3037443" cy="1446550"/>
          </a:xfrm>
          <a:prstGeom prst="rect">
            <a:avLst/>
          </a:prstGeom>
        </p:spPr>
        <p:txBody>
          <a:bodyPr wrap="square">
            <a:spAutoFit/>
          </a:bodyPr>
          <a:lstStyle/>
          <a:p>
            <a:r>
              <a:rPr lang="en-GB" sz="4400" b="1" u="sng" dirty="0">
                <a:latin typeface="Candy Buzz BTN" panose="020F0504010107060306" pitchFamily="34" charset="0"/>
              </a:rPr>
              <a:t>Emergency Procedure</a:t>
            </a:r>
          </a:p>
        </p:txBody>
      </p:sp>
      <p:pic>
        <p:nvPicPr>
          <p:cNvPr id="4" name="Picture 3"/>
          <p:cNvPicPr>
            <a:picLocks noChangeAspect="1"/>
          </p:cNvPicPr>
          <p:nvPr/>
        </p:nvPicPr>
        <p:blipFill>
          <a:blip r:embed="rId6"/>
          <a:stretch>
            <a:fillRect/>
          </a:stretch>
        </p:blipFill>
        <p:spPr>
          <a:xfrm>
            <a:off x="368534" y="3920937"/>
            <a:ext cx="1978287" cy="2637716"/>
          </a:xfrm>
          <a:prstGeom prst="rect">
            <a:avLst/>
          </a:prstGeom>
          <a:ln>
            <a:noFill/>
          </a:ln>
          <a:effectLst>
            <a:softEdge rad="112500"/>
          </a:effectLst>
        </p:spPr>
      </p:pic>
      <p:pic>
        <p:nvPicPr>
          <p:cNvPr id="5" name="Picture 4"/>
          <p:cNvPicPr>
            <a:picLocks noChangeAspect="1"/>
          </p:cNvPicPr>
          <p:nvPr/>
        </p:nvPicPr>
        <p:blipFill>
          <a:blip r:embed="rId7"/>
          <a:stretch>
            <a:fillRect/>
          </a:stretch>
        </p:blipFill>
        <p:spPr>
          <a:xfrm>
            <a:off x="2537896" y="4513530"/>
            <a:ext cx="2726831" cy="2045123"/>
          </a:xfrm>
          <a:prstGeom prst="rect">
            <a:avLst/>
          </a:prstGeom>
          <a:ln>
            <a:noFill/>
          </a:ln>
          <a:effectLst>
            <a:softEdge rad="112500"/>
          </a:effectLst>
        </p:spPr>
      </p:pic>
      <p:pic>
        <p:nvPicPr>
          <p:cNvPr id="10" name="Picture 9"/>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30994" y1="7364" x2="47953" y2="10465"/>
                      </a14:backgroundRemoval>
                    </a14:imgEffect>
                  </a14:imgLayer>
                </a14:imgProps>
              </a:ext>
            </a:extLst>
          </a:blip>
          <a:stretch>
            <a:fillRect/>
          </a:stretch>
        </p:blipFill>
        <p:spPr>
          <a:xfrm>
            <a:off x="5876945" y="274209"/>
            <a:ext cx="5318354" cy="4012091"/>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68A60CC0-DC18-431F-8543-DFB5C05CDBBB}"/>
              </a:ext>
            </a:extLst>
          </p:cNvPr>
          <p:cNvSpPr/>
          <p:nvPr/>
        </p:nvSpPr>
        <p:spPr>
          <a:xfrm>
            <a:off x="6242511" y="4488311"/>
            <a:ext cx="2918114" cy="1754326"/>
          </a:xfrm>
          <a:prstGeom prst="rect">
            <a:avLst/>
          </a:prstGeom>
        </p:spPr>
        <p:txBody>
          <a:bodyPr wrap="square">
            <a:spAutoFit/>
          </a:bodyPr>
          <a:lstStyle/>
          <a:p>
            <a:pPr algn="ctr"/>
            <a:r>
              <a:rPr lang="en-US" dirty="0"/>
              <a:t>For more information and general hill walking advice go to:</a:t>
            </a:r>
          </a:p>
          <a:p>
            <a:pPr algn="ctr"/>
            <a:endParaRPr lang="en-US" dirty="0"/>
          </a:p>
          <a:p>
            <a:pPr algn="ctr"/>
            <a:r>
              <a:rPr lang="en-US" dirty="0">
                <a:hlinkClick r:id="rId10"/>
              </a:rPr>
              <a:t>https://expededucation.org/hill-walking-advice/</a:t>
            </a:r>
            <a:r>
              <a:rPr lang="en-US" dirty="0"/>
              <a:t> </a:t>
            </a:r>
          </a:p>
        </p:txBody>
      </p:sp>
    </p:spTree>
    <p:extLst>
      <p:ext uri="{BB962C8B-B14F-4D97-AF65-F5344CB8AC3E}">
        <p14:creationId xmlns:p14="http://schemas.microsoft.com/office/powerpoint/2010/main" val="6038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131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TotalTime>
  <Words>2433</Words>
  <Application>Microsoft Office PowerPoint</Application>
  <PresentationFormat>Widescreen</PresentationFormat>
  <Paragraphs>184</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Rounded MT Bold</vt:lpstr>
      <vt:lpstr>Bolts SF</vt:lpstr>
      <vt:lpstr>Calibri</vt:lpstr>
      <vt:lpstr>Calibri Light</vt:lpstr>
      <vt:lpstr>Candy Buzz BTN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Exped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Crowley-Volpato Jonathan</dc:creator>
  <cp:lastModifiedBy>Johny C-V</cp:lastModifiedBy>
  <cp:revision>89</cp:revision>
  <dcterms:created xsi:type="dcterms:W3CDTF">2016-12-08T19:22:47Z</dcterms:created>
  <dcterms:modified xsi:type="dcterms:W3CDTF">2018-05-07T18:51:34Z</dcterms:modified>
</cp:coreProperties>
</file>